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65" r:id="rId5"/>
    <p:sldId id="266" r:id="rId6"/>
    <p:sldId id="267" r:id="rId7"/>
    <p:sldId id="268" r:id="rId8"/>
    <p:sldId id="337" r:id="rId9"/>
    <p:sldId id="340" r:id="rId10"/>
    <p:sldId id="333" r:id="rId11"/>
    <p:sldId id="334" r:id="rId12"/>
    <p:sldId id="335" r:id="rId13"/>
    <p:sldId id="336" r:id="rId14"/>
    <p:sldId id="345" r:id="rId15"/>
    <p:sldId id="269" r:id="rId16"/>
    <p:sldId id="338" r:id="rId17"/>
    <p:sldId id="270" r:id="rId18"/>
    <p:sldId id="280" r:id="rId19"/>
    <p:sldId id="272" r:id="rId20"/>
    <p:sldId id="281" r:id="rId21"/>
    <p:sldId id="341" r:id="rId22"/>
    <p:sldId id="339" r:id="rId23"/>
    <p:sldId id="342" r:id="rId24"/>
    <p:sldId id="343" r:id="rId25"/>
    <p:sldId id="346" r:id="rId26"/>
    <p:sldId id="344" r:id="rId27"/>
    <p:sldId id="274" r:id="rId28"/>
    <p:sldId id="273" r:id="rId29"/>
    <p:sldId id="275" r:id="rId30"/>
    <p:sldId id="276" r:id="rId31"/>
    <p:sldId id="278" r:id="rId32"/>
    <p:sldId id="277" r:id="rId33"/>
    <p:sldId id="279" r:id="rId34"/>
    <p:sldId id="256" r:id="rId35"/>
    <p:sldId id="257" r:id="rId36"/>
    <p:sldId id="258" r:id="rId37"/>
    <p:sldId id="259" r:id="rId38"/>
    <p:sldId id="261" r:id="rId39"/>
    <p:sldId id="260" r:id="rId40"/>
    <p:sldId id="262" r:id="rId41"/>
    <p:sldId id="263" r:id="rId42"/>
    <p:sldId id="264" r:id="rId43"/>
  </p:sldIdLst>
  <p:sldSz cx="9144000" cy="6858000" type="screen4x3"/>
  <p:notesSz cx="6858000" cy="9144000"/>
  <p:custDataLst>
    <p:tags r:id="rId4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oks, Ashley (BEGA)" initials="CA(" lastIdx="4" clrIdx="0">
    <p:extLst>
      <p:ext uri="{19B8F6BF-5375-455C-9EA6-DF929625EA0E}">
        <p15:presenceInfo xmlns:p15="http://schemas.microsoft.com/office/powerpoint/2012/main" userId="S::ashley.cooks@dc.gov::41777617-e863-4170-8ee9-934d5234c5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44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5459" y="959313"/>
            <a:ext cx="5760741" cy="257189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1125459" y="3531205"/>
            <a:ext cx="5760741" cy="977621"/>
          </a:xfrm>
        </p:spPr>
        <p:txBody>
          <a:bodyPr tIns="91440" bIns="91440">
            <a:normAutofit/>
          </a:bodyPr>
          <a:lstStyle>
            <a:lvl1pPr marL="0" indent="0" algn="l">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DCE03B-1F54-47DC-BA0F-029C511B18D1}" type="datetimeFigureOut">
              <a:rPr lang="en-US" smtClean="0"/>
              <a:t>3/27/2024</a:t>
            </a:fld>
            <a:endParaRPr lang="en-US"/>
          </a:p>
        </p:txBody>
      </p:sp>
      <p:sp>
        <p:nvSpPr>
          <p:cNvPr id="5" name="Footer Placeholder 4"/>
          <p:cNvSpPr>
            <a:spLocks noGrp="1"/>
          </p:cNvSpPr>
          <p:nvPr>
            <p:ph type="ftr" sz="quarter" idx="11"/>
          </p:nvPr>
        </p:nvSpPr>
        <p:spPr>
          <a:xfrm>
            <a:off x="1125459" y="329308"/>
            <a:ext cx="3392144" cy="309201"/>
          </a:xfrm>
        </p:spPr>
        <p:txBody>
          <a:bodyPr/>
          <a:lstStyle/>
          <a:p>
            <a:endParaRPr lang="en-US"/>
          </a:p>
        </p:txBody>
      </p:sp>
      <p:sp>
        <p:nvSpPr>
          <p:cNvPr id="6" name="Slide Number Placeholder 5"/>
          <p:cNvSpPr>
            <a:spLocks noGrp="1"/>
          </p:cNvSpPr>
          <p:nvPr>
            <p:ph type="sldNum" sz="quarter" idx="12"/>
          </p:nvPr>
        </p:nvSpPr>
        <p:spPr>
          <a:xfrm>
            <a:off x="6886200" y="131730"/>
            <a:ext cx="802005" cy="503578"/>
          </a:xfrm>
        </p:spPr>
        <p:txBody>
          <a:bodyPr/>
          <a:lstStyle/>
          <a:p>
            <a:fld id="{1BD762E2-14F4-4724-847B-D50C04C5693F}"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3067008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DCE03B-1F54-47DC-BA0F-029C511B18D1}"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762E2-14F4-4724-847B-D50C04C5693F}" type="slidenum">
              <a:rPr lang="en-US" smtClean="0"/>
              <a:t>‹#›</a:t>
            </a:fld>
            <a:endParaRPr lang="en-US"/>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537699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447" y="796298"/>
            <a:ext cx="1103027" cy="466256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11910" y="796298"/>
            <a:ext cx="5301095" cy="46625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DCE03B-1F54-47DC-BA0F-029C511B18D1}"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762E2-14F4-4724-847B-D50C04C5693F}"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59215" b="36435"/>
          <a:stretch/>
        </p:blipFill>
        <p:spPr>
          <a:xfrm rot="5400000">
            <a:off x="5605390" y="3050294"/>
            <a:ext cx="4663440" cy="155448"/>
          </a:xfrm>
          <a:prstGeom prst="rect">
            <a:avLst/>
          </a:prstGeom>
          <a:noFill/>
          <a:ln>
            <a:noFill/>
          </a:ln>
        </p:spPr>
      </p:pic>
    </p:spTree>
    <p:extLst>
      <p:ext uri="{BB962C8B-B14F-4D97-AF65-F5344CB8AC3E}">
        <p14:creationId xmlns:p14="http://schemas.microsoft.com/office/powerpoint/2010/main" val="2226128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DCE03B-1F54-47DC-BA0F-029C511B18D1}"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762E2-14F4-4724-847B-D50C04C5693F}" type="slidenum">
              <a:rPr lang="en-US" smtClean="0"/>
              <a:t>‹#›</a:t>
            </a:fld>
            <a:endParaRPr lang="en-US"/>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70313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5459" y="1756130"/>
            <a:ext cx="5764142" cy="2050066"/>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125460" y="3806196"/>
            <a:ext cx="5764142" cy="1012929"/>
          </a:xfrm>
        </p:spPr>
        <p:txBody>
          <a:bodyPr tIns="91440">
            <a:normAutofit/>
          </a:bodyPr>
          <a:lstStyle>
            <a:lvl1pPr marL="0" indent="0" algn="l">
              <a:buNone/>
              <a:defRPr sz="20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DCE03B-1F54-47DC-BA0F-029C511B18D1}"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762E2-14F4-4724-847B-D50C04C5693F}"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649075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25459" y="959314"/>
            <a:ext cx="6564015" cy="104411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5459" y="2172548"/>
            <a:ext cx="3125871" cy="32789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63822" y="2172548"/>
            <a:ext cx="3125652" cy="3278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DCE03B-1F54-47DC-BA0F-029C511B18D1}"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D762E2-14F4-4724-847B-D50C04C5693F}"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3375061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8652" y="959903"/>
            <a:ext cx="6571344" cy="10446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18131" y="2169094"/>
            <a:ext cx="3125766" cy="801943"/>
          </a:xfrm>
        </p:spPr>
        <p:txBody>
          <a:bodyPr anchor="b">
            <a:normAutofit/>
          </a:bodyPr>
          <a:lstStyle>
            <a:lvl1pPr marL="0" indent="0">
              <a:lnSpc>
                <a:spcPct val="100000"/>
              </a:lnSpc>
              <a:buNone/>
              <a:defRPr sz="22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18131" y="2973815"/>
            <a:ext cx="3125766" cy="249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63822" y="2172548"/>
            <a:ext cx="3125652" cy="802237"/>
          </a:xfrm>
        </p:spPr>
        <p:txBody>
          <a:bodyPr anchor="b">
            <a:normAutofit/>
          </a:bodyPr>
          <a:lstStyle>
            <a:lvl1pPr marL="0" indent="0">
              <a:lnSpc>
                <a:spcPct val="100000"/>
              </a:lnSpc>
              <a:buNone/>
              <a:defRPr sz="22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563822" y="2971035"/>
            <a:ext cx="3125652" cy="24849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DCE03B-1F54-47DC-BA0F-029C511B18D1}" type="datetimeFigureOut">
              <a:rPr lang="en-US" smtClean="0"/>
              <a:t>3/27/2024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D762E2-14F4-4724-847B-D50C04C5693F}" type="slidenum">
              <a:rPr lang="en-US" smtClean="0"/>
              <a:t>‹#›</a:t>
            </a:fld>
            <a:endParaRPr lang="en-US"/>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2902791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DCE03B-1F54-47DC-BA0F-029C511B18D1}" type="datetimeFigureOut">
              <a:rPr lang="en-US" smtClean="0"/>
              <a:t>3/27/2024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D762E2-14F4-4724-847B-D50C04C5693F}" type="slidenum">
              <a:rPr lang="en-US" smtClean="0"/>
              <a:t>‹#›</a:t>
            </a:fld>
            <a:endParaRPr lang="en-US"/>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642204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DCE03B-1F54-47DC-BA0F-029C511B18D1}" type="datetimeFigureOut">
              <a:rPr lang="en-US" smtClean="0"/>
              <a:t>3/27/2024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D762E2-14F4-4724-847B-D50C04C5693F}" type="slidenum">
              <a:rPr lang="en-US" smtClean="0"/>
              <a:t>‹#›</a:t>
            </a:fld>
            <a:endParaRPr lang="en-US"/>
          </a:p>
        </p:txBody>
      </p:sp>
    </p:spTree>
    <p:extLst>
      <p:ext uri="{BB962C8B-B14F-4D97-AF65-F5344CB8AC3E}">
        <p14:creationId xmlns:p14="http://schemas.microsoft.com/office/powerpoint/2010/main" val="2089806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041" y="959313"/>
            <a:ext cx="2425950" cy="224205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3859877" y="960890"/>
            <a:ext cx="3828178" cy="449691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041"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7DCE03B-1F54-47DC-BA0F-029C511B18D1}"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D762E2-14F4-4724-847B-D50C04C5693F}"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3542982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4996501" y="482171"/>
            <a:ext cx="3511387" cy="5149101"/>
            <a:chOff x="4996501" y="482171"/>
            <a:chExt cx="3511387" cy="5149101"/>
          </a:xfrm>
        </p:grpSpPr>
        <p:sp>
          <p:nvSpPr>
            <p:cNvPr id="14" name="Rectangle 13"/>
            <p:cNvSpPr/>
            <p:nvPr/>
          </p:nvSpPr>
          <p:spPr>
            <a:xfrm>
              <a:off x="4996501" y="482171"/>
              <a:ext cx="3511387"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32077" y="1129512"/>
            <a:ext cx="3386166" cy="1918487"/>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31420" y="3057166"/>
            <a:ext cx="3390817" cy="2092568"/>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124592" y="5469857"/>
            <a:ext cx="3393977" cy="320123"/>
          </a:xfrm>
        </p:spPr>
        <p:txBody>
          <a:bodyPr/>
          <a:lstStyle>
            <a:lvl1pPr algn="l">
              <a:defRPr/>
            </a:lvl1pPr>
          </a:lstStyle>
          <a:p>
            <a:fld id="{E7DCE03B-1F54-47DC-BA0F-029C511B18D1}" type="datetimeFigureOut">
              <a:rPr lang="en-US" smtClean="0"/>
              <a:t>3/27/2024</a:t>
            </a:fld>
            <a:endParaRPr lang="en-US"/>
          </a:p>
        </p:txBody>
      </p:sp>
      <p:sp>
        <p:nvSpPr>
          <p:cNvPr id="6" name="Footer Placeholder 5"/>
          <p:cNvSpPr>
            <a:spLocks noGrp="1"/>
          </p:cNvSpPr>
          <p:nvPr>
            <p:ph type="ftr" sz="quarter" idx="11"/>
          </p:nvPr>
        </p:nvSpPr>
        <p:spPr>
          <a:xfrm>
            <a:off x="1125459" y="318641"/>
            <a:ext cx="2601032" cy="320931"/>
          </a:xfrm>
        </p:spPr>
        <p:txBody>
          <a:bodyPr/>
          <a:lstStyle/>
          <a:p>
            <a:endParaRPr lang="en-US"/>
          </a:p>
        </p:txBody>
      </p:sp>
      <p:sp>
        <p:nvSpPr>
          <p:cNvPr id="7" name="Slide Number Placeholder 6"/>
          <p:cNvSpPr>
            <a:spLocks noGrp="1"/>
          </p:cNvSpPr>
          <p:nvPr>
            <p:ph type="sldNum" sz="quarter" idx="12"/>
          </p:nvPr>
        </p:nvSpPr>
        <p:spPr>
          <a:xfrm>
            <a:off x="3726491" y="131730"/>
            <a:ext cx="795746" cy="503578"/>
          </a:xfrm>
        </p:spPr>
        <p:txBody>
          <a:bodyPr/>
          <a:lstStyle/>
          <a:p>
            <a:fld id="{1BD762E2-14F4-4724-847B-D50C04C5693F}" type="slidenum">
              <a:rPr lang="en-US" smtClean="0"/>
              <a:t>‹#›</a:t>
            </a:fld>
            <a:endParaRPr lang="en-US"/>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70363" b="36435"/>
          <a:stretch/>
        </p:blipFill>
        <p:spPr>
          <a:xfrm>
            <a:off x="1125460" y="643464"/>
            <a:ext cx="3392424" cy="155448"/>
          </a:xfrm>
          <a:prstGeom prst="rect">
            <a:avLst/>
          </a:prstGeom>
          <a:noFill/>
          <a:ln>
            <a:noFill/>
          </a:ln>
        </p:spPr>
      </p:pic>
    </p:spTree>
    <p:extLst>
      <p:ext uri="{BB962C8B-B14F-4D97-AF65-F5344CB8AC3E}">
        <p14:creationId xmlns:p14="http://schemas.microsoft.com/office/powerpoint/2010/main" val="3329893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854"/>
            <a:ext cx="9144000" cy="742950"/>
          </a:xfrm>
          <a:prstGeom prst="rect">
            <a:avLst/>
          </a:prstGeom>
        </p:spPr>
      </p:pic>
      <p:sp>
        <p:nvSpPr>
          <p:cNvPr id="12" name="Rectangle 11"/>
          <p:cNvSpPr/>
          <p:nvPr/>
        </p:nvSpPr>
        <p:spPr>
          <a:xfrm>
            <a:off x="0" y="468769"/>
            <a:ext cx="9144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p:cNvCxnSpPr/>
          <p:nvPr/>
        </p:nvCxnSpPr>
        <p:spPr>
          <a:xfrm>
            <a:off x="0" y="6121005"/>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28684" y="956172"/>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28684" y="2167385"/>
            <a:ext cx="6571343" cy="32886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21309" y="330371"/>
            <a:ext cx="2368292" cy="304938"/>
          </a:xfrm>
          <a:prstGeom prst="rect">
            <a:avLst/>
          </a:prstGeom>
        </p:spPr>
        <p:txBody>
          <a:bodyPr vert="horz" lIns="91440" tIns="45720" rIns="91440" bIns="45720" rtlCol="0" anchor="ctr"/>
          <a:lstStyle>
            <a:lvl1pPr algn="r">
              <a:defRPr sz="1000">
                <a:solidFill>
                  <a:schemeClr val="tx1">
                    <a:tint val="75000"/>
                  </a:schemeClr>
                </a:solidFill>
              </a:defRPr>
            </a:lvl1pPr>
          </a:lstStyle>
          <a:p>
            <a:fld id="{E7DCE03B-1F54-47DC-BA0F-029C511B18D1}" type="datetimeFigureOut">
              <a:rPr lang="en-US" smtClean="0"/>
              <a:t>3/27/2024</a:t>
            </a:fld>
            <a:endParaRPr lang="en-US"/>
          </a:p>
        </p:txBody>
      </p:sp>
      <p:sp>
        <p:nvSpPr>
          <p:cNvPr id="5" name="Footer Placeholder 4"/>
          <p:cNvSpPr>
            <a:spLocks noGrp="1"/>
          </p:cNvSpPr>
          <p:nvPr>
            <p:ph type="ftr" sz="quarter" idx="3"/>
          </p:nvPr>
        </p:nvSpPr>
        <p:spPr>
          <a:xfrm>
            <a:off x="1128684" y="329308"/>
            <a:ext cx="3388498"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893728" y="131730"/>
            <a:ext cx="795746" cy="503578"/>
          </a:xfrm>
          <a:prstGeom prst="rect">
            <a:avLst/>
          </a:prstGeom>
        </p:spPr>
        <p:txBody>
          <a:bodyPr vert="horz" lIns="91440" tIns="45720" rIns="91440" bIns="45720" rtlCol="0" anchor="t"/>
          <a:lstStyle>
            <a:lvl1pPr algn="r">
              <a:defRPr sz="2800">
                <a:solidFill>
                  <a:schemeClr val="accent1"/>
                </a:solidFill>
              </a:defRPr>
            </a:lvl1pPr>
          </a:lstStyle>
          <a:p>
            <a:fld id="{1BD762E2-14F4-4724-847B-D50C04C5693F}" type="slidenum">
              <a:rPr lang="en-US" smtClean="0"/>
              <a:t>‹#›</a:t>
            </a:fld>
            <a:endParaRPr lang="en-US"/>
          </a:p>
        </p:txBody>
      </p:sp>
    </p:spTree>
    <p:extLst>
      <p:ext uri="{BB962C8B-B14F-4D97-AF65-F5344CB8AC3E}">
        <p14:creationId xmlns:p14="http://schemas.microsoft.com/office/powerpoint/2010/main" val="1726127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hyperlink" Target="https://advance.lexis.com/document/documentlink/?pdmfid=1000516&amp;crid=c949ee5e-ca8c-423e-bfeb-f8112ed72186&amp;pddocfullpath=%2Fshared%2Fdocument%2Fstatutes-legislation%2Furn%3AcontentItem%3A8T18-X3X2-8T6X-7015-00000-00&amp;pdcontentcomponentid=5074&amp;pddoctitle=%C2%A7%E2%80%821-1162.27&amp;pdproductcontenttypeid=urn%3Apct%3A83&amp;pdiskwicview=false&amp;ecomp=ss9nk&amp;prid=db25bd7b-8052-4cf7-aed6-b1fc0a72d3d7" TargetMode="Externa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hyperlink" Target="https://advance.lexis.com/document/documentlink/?pdmfid=1000516&amp;crid=4519566a-fecc-4fc1-ba32-0b71f98a7b58&amp;pddocfullpath=%2Fshared%2Fdocument%2Fstatutes-legislation%2Furn%3AcontentItem%3A5CC4-MFP1-6NSS-B4M9-00000-00&amp;pdcontentcomponentid=5074&amp;pddoctitle=%C2%A7%E2%80%821-1162.28&amp;pdproductcontenttypeid=urn%3Apct%3A83&amp;pdiskwicview=false&amp;ecomp=ss9nk&amp;prid=c949ee5e-ca8c-423e-bfeb-f8112ed72186" TargetMode="Externa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dvance.lexis.com/api/document/collection/statutes-legislation/id/8W9G-BY32-D6RV-H2FS-00000-00?cite=D.C.%20Code%20%C2%A7%201-1161.01&amp;context=1000516" TargetMode="Externa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GESeal_Final"/>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2000"/>
                    </a14:imgEffect>
                    <a14:imgEffect>
                      <a14:saturation sat="132000"/>
                    </a14:imgEffect>
                  </a14:imgLayer>
                </a14:imgProps>
              </a:ext>
              <a:ext uri="{28A0092B-C50C-407E-A947-70E740481C1C}">
                <a14:useLocalDpi xmlns:a14="http://schemas.microsoft.com/office/drawing/2010/main" val="0"/>
              </a:ext>
            </a:extLst>
          </a:blip>
          <a:srcRect/>
          <a:stretch>
            <a:fillRect/>
          </a:stretch>
        </p:blipFill>
        <p:spPr bwMode="auto">
          <a:xfrm>
            <a:off x="1854200" y="1989016"/>
            <a:ext cx="5486400" cy="4028232"/>
          </a:xfrm>
          <a:prstGeom prst="rect">
            <a:avLst/>
          </a:prstGeom>
          <a:noFill/>
          <a:ln>
            <a:noFill/>
          </a:ln>
        </p:spPr>
      </p:pic>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37067"/>
            <a:ext cx="8686800" cy="1424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9431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Times New Roman" panose="02020603050405020304" pitchFamily="18" charset="0"/>
              </a:rPr>
              <a:t>LOBBYING IN THE DISTRICT OF COLUMBIA</a:t>
            </a:r>
          </a:p>
        </p:txBody>
      </p:sp>
      <p:sp>
        <p:nvSpPr>
          <p:cNvPr id="3" name="Content Placeholder 2"/>
          <p:cNvSpPr>
            <a:spLocks noGrp="1"/>
          </p:cNvSpPr>
          <p:nvPr>
            <p:ph idx="1"/>
          </p:nvPr>
        </p:nvSpPr>
        <p:spPr>
          <a:xfrm>
            <a:off x="360947" y="1828800"/>
            <a:ext cx="8349916" cy="4187992"/>
          </a:xfrm>
        </p:spPr>
        <p:txBody>
          <a:bodyPr>
            <a:normAutofit/>
          </a:bodyPr>
          <a:lstStyle/>
          <a:p>
            <a:pPr marL="0" indent="0" algn="just">
              <a:buNone/>
            </a:pPr>
            <a:endParaRPr lang="en-US" sz="300" dirty="0">
              <a:latin typeface="Times New Roman" panose="02020603050405020304" pitchFamily="18" charset="0"/>
              <a:cs typeface="Times New Roman" panose="02020603050405020304" pitchFamily="18" charset="0"/>
            </a:endParaRPr>
          </a:p>
          <a:p>
            <a:pPr marL="0" indent="0" algn="ctr">
              <a:buNone/>
            </a:pPr>
            <a:r>
              <a:rPr lang="en-US" sz="1900" b="1" dirty="0">
                <a:latin typeface="Times New Roman" panose="02020603050405020304" pitchFamily="18" charset="0"/>
                <a:cs typeface="Times New Roman" panose="02020603050405020304" pitchFamily="18" charset="0"/>
              </a:rPr>
              <a:t>Lobbying Defined Continued</a:t>
            </a:r>
          </a:p>
          <a:p>
            <a:pPr marL="457200" lvl="1" indent="0" algn="just" fontAlgn="base">
              <a:spcBef>
                <a:spcPts val="0"/>
              </a:spcBef>
              <a:buNone/>
            </a:pPr>
            <a:endParaRPr lang="en-US" dirty="0">
              <a:latin typeface="+mj-lt"/>
              <a:cs typeface="Times New Roman" panose="02020603050405020304" pitchFamily="18" charset="0"/>
            </a:endParaRPr>
          </a:p>
          <a:p>
            <a:pPr marL="0" indent="0" algn="just" fontAlgn="base">
              <a:spcBef>
                <a:spcPts val="0"/>
              </a:spcBef>
              <a:buNone/>
            </a:pPr>
            <a:endParaRPr lang="en-US" sz="1600" dirty="0">
              <a:latin typeface="+mj-lt"/>
              <a:cs typeface="Times New Roman" panose="02020603050405020304" pitchFamily="18" charset="0"/>
            </a:endParaRPr>
          </a:p>
          <a:p>
            <a:pPr algn="just" fontAlgn="base">
              <a:spcBef>
                <a:spcPts val="0"/>
              </a:spcBef>
            </a:pPr>
            <a:r>
              <a:rPr lang="en-US" sz="2000" b="1" dirty="0">
                <a:latin typeface="+mj-lt"/>
                <a:cs typeface="Times New Roman" panose="02020603050405020304" pitchFamily="18" charset="0"/>
              </a:rPr>
              <a:t>Scheduling communications:</a:t>
            </a:r>
            <a:r>
              <a:rPr lang="en-US" sz="2000" dirty="0">
                <a:latin typeface="+mj-lt"/>
                <a:cs typeface="Times New Roman" panose="02020603050405020304" pitchFamily="18" charset="0"/>
              </a:rPr>
              <a:t> </a:t>
            </a:r>
          </a:p>
          <a:p>
            <a:pPr algn="just" fontAlgn="base">
              <a:spcBef>
                <a:spcPts val="0"/>
              </a:spcBef>
            </a:pPr>
            <a:endParaRPr lang="en-US" sz="2000" dirty="0">
              <a:latin typeface="+mj-lt"/>
              <a:cs typeface="Times New Roman" panose="02020603050405020304" pitchFamily="18" charset="0"/>
            </a:endParaRPr>
          </a:p>
          <a:p>
            <a:pPr lvl="1" algn="just" fontAlgn="base">
              <a:spcBef>
                <a:spcPts val="0"/>
              </a:spcBef>
            </a:pPr>
            <a:r>
              <a:rPr lang="en-US" sz="2000" dirty="0">
                <a:latin typeface="+mj-lt"/>
                <a:cs typeface="Times New Roman" panose="02020603050405020304" pitchFamily="18" charset="0"/>
              </a:rPr>
              <a:t>Communications with District officials to set up a meeting with a public official.</a:t>
            </a:r>
          </a:p>
          <a:p>
            <a:pPr lvl="1" algn="just" fontAlgn="base">
              <a:spcBef>
                <a:spcPts val="0"/>
              </a:spcBef>
            </a:pPr>
            <a:endParaRPr lang="en-US" sz="2000" dirty="0">
              <a:latin typeface="+mj-lt"/>
              <a:cs typeface="Times New Roman" panose="02020603050405020304" pitchFamily="18" charset="0"/>
            </a:endParaRPr>
          </a:p>
          <a:p>
            <a:pPr lvl="1" algn="just" fontAlgn="base">
              <a:spcBef>
                <a:spcPts val="0"/>
              </a:spcBef>
            </a:pPr>
            <a:r>
              <a:rPr lang="en-US" sz="2000" dirty="0">
                <a:latin typeface="+mj-lt"/>
                <a:cs typeface="Times New Roman" panose="02020603050405020304" pitchFamily="18" charset="0"/>
              </a:rPr>
              <a:t>This alone is not “lobbying,” and would not need to be disclosed in lobbying activity reports.</a:t>
            </a:r>
          </a:p>
          <a:p>
            <a:endParaRPr lang="en-US" sz="1800" dirty="0"/>
          </a:p>
        </p:txBody>
      </p:sp>
      <p:sp>
        <p:nvSpPr>
          <p:cNvPr id="4" name="Slide Number Placeholder 3"/>
          <p:cNvSpPr>
            <a:spLocks noGrp="1"/>
          </p:cNvSpPr>
          <p:nvPr>
            <p:ph type="sldNum" sz="quarter" idx="12"/>
          </p:nvPr>
        </p:nvSpPr>
        <p:spPr/>
        <p:txBody>
          <a:bodyPr/>
          <a:lstStyle/>
          <a:p>
            <a:fld id="{C07B9E53-BF45-46C2-8132-53290F56CF97}" type="slidenum">
              <a:rPr lang="en-US" smtClean="0"/>
              <a:t>10</a:t>
            </a:fld>
            <a:endParaRPr lang="en-US"/>
          </a:p>
        </p:txBody>
      </p:sp>
    </p:spTree>
    <p:custDataLst>
      <p:tags r:id="rId1"/>
    </p:custDataLst>
    <p:extLst>
      <p:ext uri="{BB962C8B-B14F-4D97-AF65-F5344CB8AC3E}">
        <p14:creationId xmlns:p14="http://schemas.microsoft.com/office/powerpoint/2010/main" val="1641373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 y="2743200"/>
            <a:ext cx="8610600" cy="1424172"/>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en-US" sz="55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Filing </a:t>
            </a:r>
            <a:r>
              <a:rPr lang="en-US" sz="550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registration</a:t>
            </a:r>
            <a:r>
              <a:rPr lang="en-US" sz="55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Reports</a:t>
            </a:r>
            <a:endParaRPr lang="en-US" sz="55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8686800" cy="1424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0390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5469E-0508-4742-A127-91631B2BC55F}"/>
              </a:ext>
            </a:extLst>
          </p:cNvPr>
          <p:cNvSpPr>
            <a:spLocks noGrp="1"/>
          </p:cNvSpPr>
          <p:nvPr>
            <p:ph type="title"/>
          </p:nvPr>
        </p:nvSpPr>
        <p:spPr/>
        <p:txBody>
          <a:bodyPr/>
          <a:lstStyle/>
          <a:p>
            <a:r>
              <a:rPr lang="en-US" dirty="0"/>
              <a:t>Persons Required to Register</a:t>
            </a:r>
          </a:p>
        </p:txBody>
      </p:sp>
      <p:sp>
        <p:nvSpPr>
          <p:cNvPr id="3" name="Content Placeholder 2">
            <a:extLst>
              <a:ext uri="{FF2B5EF4-FFF2-40B4-BE49-F238E27FC236}">
                <a16:creationId xmlns:a16="http://schemas.microsoft.com/office/drawing/2014/main" id="{DDFDDD95-5C57-4700-BDC4-C4F7E2B4A761}"/>
              </a:ext>
            </a:extLst>
          </p:cNvPr>
          <p:cNvSpPr>
            <a:spLocks noGrp="1"/>
          </p:cNvSpPr>
          <p:nvPr>
            <p:ph idx="1"/>
          </p:nvPr>
        </p:nvSpPr>
        <p:spPr/>
        <p:txBody>
          <a:bodyPr>
            <a:normAutofit fontScale="70000" lnSpcReduction="20000"/>
          </a:bodyPr>
          <a:lstStyle/>
          <a:p>
            <a:r>
              <a:rPr lang="en-US" u="none" strike="noStrike" dirty="0">
                <a:solidFill>
                  <a:srgbClr val="212121"/>
                </a:solidFill>
                <a:effectLst/>
                <a:latin typeface="+mj-lt"/>
              </a:rPr>
              <a:t>A person shall register with the Director of Government Ethics pursuant to </a:t>
            </a:r>
            <a:r>
              <a:rPr lang="en-US" u="sng" dirty="0">
                <a:solidFill>
                  <a:srgbClr val="006EBB"/>
                </a:solidFill>
                <a:effectLst/>
                <a:latin typeface="+mj-lt"/>
                <a:hlinkClick r:id="rId3"/>
              </a:rPr>
              <a:t>§ 1-1162.29</a:t>
            </a:r>
            <a:r>
              <a:rPr lang="en-US" u="none" strike="noStrike" dirty="0">
                <a:solidFill>
                  <a:srgbClr val="212121"/>
                </a:solidFill>
                <a:effectLst/>
                <a:latin typeface="+mj-lt"/>
              </a:rPr>
              <a:t> and pay the required registration fee if:</a:t>
            </a:r>
          </a:p>
          <a:p>
            <a:pPr lvl="1"/>
            <a:r>
              <a:rPr lang="en-US" u="none" strike="noStrike" dirty="0">
                <a:solidFill>
                  <a:srgbClr val="212121"/>
                </a:solidFill>
                <a:effectLst/>
                <a:latin typeface="+mj-lt"/>
              </a:rPr>
              <a:t> The person </a:t>
            </a:r>
            <a:r>
              <a:rPr lang="en-US" u="sng" strike="noStrike" dirty="0">
                <a:solidFill>
                  <a:srgbClr val="212121"/>
                </a:solidFill>
                <a:effectLst/>
                <a:latin typeface="+mj-lt"/>
              </a:rPr>
              <a:t>receives compensation </a:t>
            </a:r>
            <a:r>
              <a:rPr lang="en-US" u="none" strike="noStrike" dirty="0">
                <a:solidFill>
                  <a:srgbClr val="212121"/>
                </a:solidFill>
                <a:effectLst/>
                <a:latin typeface="+mj-lt"/>
              </a:rPr>
              <a:t>or </a:t>
            </a:r>
            <a:r>
              <a:rPr lang="en-US" u="sng" strike="noStrike" dirty="0">
                <a:solidFill>
                  <a:srgbClr val="212121"/>
                </a:solidFill>
                <a:effectLst/>
                <a:latin typeface="+mj-lt"/>
              </a:rPr>
              <a:t>expends funds </a:t>
            </a:r>
            <a:r>
              <a:rPr lang="en-US" u="none" strike="noStrike" dirty="0">
                <a:solidFill>
                  <a:srgbClr val="212121"/>
                </a:solidFill>
                <a:effectLst/>
                <a:latin typeface="+mj-lt"/>
              </a:rPr>
              <a:t>in an amount of $250 or more in any 3-consecutive-calendar-month period for lobbying.</a:t>
            </a:r>
          </a:p>
          <a:p>
            <a:pPr lvl="1"/>
            <a:r>
              <a:rPr lang="en-US" u="none" strike="noStrike" dirty="0">
                <a:solidFill>
                  <a:srgbClr val="212121"/>
                </a:solidFill>
                <a:effectLst/>
                <a:latin typeface="+mj-lt"/>
              </a:rPr>
              <a:t> A person who receives compensation from more than one source shall register under this section if the person receives an aggregate amount of $250 or more in any 3-consecutive-calendar-month period for lobbying. </a:t>
            </a:r>
          </a:p>
          <a:p>
            <a:r>
              <a:rPr lang="en-US" u="none" strike="noStrike" dirty="0">
                <a:solidFill>
                  <a:srgbClr val="212121"/>
                </a:solidFill>
                <a:effectLst/>
                <a:latin typeface="+mj-lt"/>
              </a:rPr>
              <a:t>Note that both the Lobbyist and the client of the lobbyist must register.</a:t>
            </a:r>
          </a:p>
          <a:p>
            <a:r>
              <a:rPr lang="en-US" u="none" strike="noStrike" dirty="0">
                <a:solidFill>
                  <a:srgbClr val="212121"/>
                </a:solidFill>
                <a:effectLst/>
                <a:latin typeface="+mj-lt"/>
              </a:rPr>
              <a:t>Lobbyist must register on or before January 15</a:t>
            </a:r>
            <a:r>
              <a:rPr lang="en-US" u="none" strike="noStrike" baseline="30000" dirty="0">
                <a:solidFill>
                  <a:srgbClr val="212121"/>
                </a:solidFill>
                <a:effectLst/>
                <a:latin typeface="+mj-lt"/>
              </a:rPr>
              <a:t>th</a:t>
            </a:r>
            <a:r>
              <a:rPr lang="en-US" u="none" strike="noStrike" dirty="0">
                <a:solidFill>
                  <a:srgbClr val="212121"/>
                </a:solidFill>
                <a:effectLst/>
                <a:latin typeface="+mj-lt"/>
              </a:rPr>
              <a:t> of each year, or no later than 15 days after becoming a lobbyist</a:t>
            </a:r>
          </a:p>
          <a:p>
            <a:r>
              <a:rPr lang="en-US" u="none" strike="noStrike" dirty="0">
                <a:solidFill>
                  <a:srgbClr val="212121"/>
                </a:solidFill>
                <a:effectLst/>
                <a:latin typeface="+mj-lt"/>
              </a:rPr>
              <a:t>Failure to register as required by this section shall result in a civil penalty.</a:t>
            </a:r>
            <a:endParaRPr lang="en-US" dirty="0">
              <a:latin typeface="+mj-lt"/>
            </a:endParaRPr>
          </a:p>
        </p:txBody>
      </p:sp>
    </p:spTree>
    <p:custDataLst>
      <p:tags r:id="rId1"/>
    </p:custDataLst>
    <p:extLst>
      <p:ext uri="{BB962C8B-B14F-4D97-AF65-F5344CB8AC3E}">
        <p14:creationId xmlns:p14="http://schemas.microsoft.com/office/powerpoint/2010/main" val="3953148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5469E-0508-4742-A127-91631B2BC55F}"/>
              </a:ext>
            </a:extLst>
          </p:cNvPr>
          <p:cNvSpPr>
            <a:spLocks noGrp="1"/>
          </p:cNvSpPr>
          <p:nvPr>
            <p:ph type="title"/>
          </p:nvPr>
        </p:nvSpPr>
        <p:spPr/>
        <p:txBody>
          <a:bodyPr/>
          <a:lstStyle/>
          <a:p>
            <a:r>
              <a:rPr lang="en-US" dirty="0"/>
              <a:t>Registration Fee</a:t>
            </a:r>
          </a:p>
        </p:txBody>
      </p:sp>
      <p:sp>
        <p:nvSpPr>
          <p:cNvPr id="3" name="Content Placeholder 2">
            <a:extLst>
              <a:ext uri="{FF2B5EF4-FFF2-40B4-BE49-F238E27FC236}">
                <a16:creationId xmlns:a16="http://schemas.microsoft.com/office/drawing/2014/main" id="{DDFDDD95-5C57-4700-BDC4-C4F7E2B4A761}"/>
              </a:ext>
            </a:extLst>
          </p:cNvPr>
          <p:cNvSpPr>
            <a:spLocks noGrp="1"/>
          </p:cNvSpPr>
          <p:nvPr>
            <p:ph idx="1"/>
          </p:nvPr>
        </p:nvSpPr>
        <p:spPr/>
        <p:txBody>
          <a:bodyPr>
            <a:normAutofit fontScale="77500" lnSpcReduction="20000"/>
          </a:bodyPr>
          <a:lstStyle/>
          <a:p>
            <a:r>
              <a:rPr lang="en-US" u="none" strike="noStrike" dirty="0">
                <a:solidFill>
                  <a:srgbClr val="212121"/>
                </a:solidFill>
                <a:effectLst/>
                <a:latin typeface="+mj-lt"/>
              </a:rPr>
              <a:t>Registration will not be certified until the fee is paid;</a:t>
            </a:r>
          </a:p>
          <a:p>
            <a:r>
              <a:rPr lang="en-US" u="none" strike="noStrike" dirty="0">
                <a:solidFill>
                  <a:srgbClr val="212121"/>
                </a:solidFill>
                <a:effectLst/>
                <a:latin typeface="+mj-lt"/>
              </a:rPr>
              <a:t>The Registration fee for lobbyist is $250;</a:t>
            </a:r>
          </a:p>
          <a:p>
            <a:r>
              <a:rPr lang="en-US" dirty="0">
                <a:solidFill>
                  <a:srgbClr val="212121"/>
                </a:solidFill>
                <a:latin typeface="+mj-lt"/>
              </a:rPr>
              <a:t>If you are a nonprofit organization OR a lobbyist who lobbies solely for tax exempt 501(c)(3) nonprofit organizations, the registration fee is $50;</a:t>
            </a:r>
          </a:p>
          <a:p>
            <a:r>
              <a:rPr lang="en-US" dirty="0">
                <a:solidFill>
                  <a:srgbClr val="212121"/>
                </a:solidFill>
                <a:latin typeface="+mj-lt"/>
              </a:rPr>
              <a:t>The electronic payment system accepts credit cards;</a:t>
            </a:r>
          </a:p>
          <a:p>
            <a:r>
              <a:rPr lang="en-US" dirty="0">
                <a:solidFill>
                  <a:srgbClr val="212121"/>
                </a:solidFill>
                <a:latin typeface="+mj-lt"/>
              </a:rPr>
              <a:t>If a check is submitted, it should be payable to the DC Treasurer;</a:t>
            </a:r>
          </a:p>
          <a:p>
            <a:r>
              <a:rPr lang="en-US" dirty="0">
                <a:solidFill>
                  <a:srgbClr val="212121"/>
                </a:solidFill>
                <a:latin typeface="+mj-lt"/>
              </a:rPr>
              <a:t>A check will not be considered submitted until it arrives at BEGA and receipt is date stamped.</a:t>
            </a:r>
          </a:p>
        </p:txBody>
      </p:sp>
    </p:spTree>
    <p:custDataLst>
      <p:tags r:id="rId1"/>
    </p:custDataLst>
    <p:extLst>
      <p:ext uri="{BB962C8B-B14F-4D97-AF65-F5344CB8AC3E}">
        <p14:creationId xmlns:p14="http://schemas.microsoft.com/office/powerpoint/2010/main" val="831842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783F21-3B7E-41AD-B63D-45BAE528814D}"/>
              </a:ext>
            </a:extLst>
          </p:cNvPr>
          <p:cNvSpPr>
            <a:spLocks noGrp="1"/>
          </p:cNvSpPr>
          <p:nvPr>
            <p:ph type="title"/>
          </p:nvPr>
        </p:nvSpPr>
        <p:spPr/>
        <p:txBody>
          <a:bodyPr/>
          <a:lstStyle/>
          <a:p>
            <a:r>
              <a:rPr lang="en-US" dirty="0"/>
              <a:t>Exceptions</a:t>
            </a:r>
          </a:p>
        </p:txBody>
      </p:sp>
      <p:sp>
        <p:nvSpPr>
          <p:cNvPr id="2" name="Content Placeholder 1">
            <a:extLst>
              <a:ext uri="{FF2B5EF4-FFF2-40B4-BE49-F238E27FC236}">
                <a16:creationId xmlns:a16="http://schemas.microsoft.com/office/drawing/2014/main" id="{DC2CEFE3-0DED-4CEC-B0E2-843B2BC36617}"/>
              </a:ext>
            </a:extLst>
          </p:cNvPr>
          <p:cNvSpPr>
            <a:spLocks noGrp="1"/>
          </p:cNvSpPr>
          <p:nvPr>
            <p:ph idx="1"/>
          </p:nvPr>
        </p:nvSpPr>
        <p:spPr/>
        <p:txBody>
          <a:bodyPr>
            <a:normAutofit fontScale="77500" lnSpcReduction="20000"/>
          </a:bodyPr>
          <a:lstStyle/>
          <a:p>
            <a:pPr algn="l" fontAlgn="base"/>
            <a:r>
              <a:rPr lang="en-US" u="none" strike="noStrike" dirty="0">
                <a:solidFill>
                  <a:srgbClr val="212121"/>
                </a:solidFill>
                <a:effectLst/>
                <a:latin typeface="+mj-lt"/>
              </a:rPr>
              <a:t>A public official, or an employee of the United States acting in his or her official capacity;</a:t>
            </a:r>
          </a:p>
          <a:p>
            <a:pPr algn="l" fontAlgn="base"/>
            <a:r>
              <a:rPr lang="en-US" u="none" strike="noStrike" dirty="0">
                <a:solidFill>
                  <a:srgbClr val="212121"/>
                </a:solidFill>
                <a:effectLst/>
                <a:latin typeface="+mj-lt"/>
              </a:rPr>
              <a:t>A publisher or working member of the press, radio, or television who, in the ordinary course of business, disseminates news or editorial comment to the general public;</a:t>
            </a:r>
          </a:p>
          <a:p>
            <a:pPr algn="l" fontAlgn="base"/>
            <a:r>
              <a:rPr lang="en-US" u="none" strike="noStrike" dirty="0">
                <a:solidFill>
                  <a:srgbClr val="212121"/>
                </a:solidFill>
                <a:effectLst/>
                <a:latin typeface="+mj-lt"/>
              </a:rPr>
              <a:t>A candidate, member, or member-elect of an Advisory Neighborhood Commission; or</a:t>
            </a:r>
          </a:p>
          <a:p>
            <a:pPr algn="l" fontAlgn="base"/>
            <a:r>
              <a:rPr lang="en-US" u="none" strike="noStrike" dirty="0">
                <a:solidFill>
                  <a:srgbClr val="212121"/>
                </a:solidFill>
                <a:effectLst/>
                <a:latin typeface="+mj-lt"/>
              </a:rPr>
              <a:t>An entity specified in </a:t>
            </a:r>
            <a:r>
              <a:rPr lang="en-US" u="none" strike="noStrike" dirty="0">
                <a:solidFill>
                  <a:srgbClr val="006EBB"/>
                </a:solidFill>
                <a:effectLst/>
                <a:latin typeface="+mj-lt"/>
                <a:hlinkClick r:id="rId3"/>
              </a:rPr>
              <a:t>§ 47-1802.01(4)</a:t>
            </a:r>
            <a:r>
              <a:rPr lang="en-US" u="none" strike="noStrike" dirty="0">
                <a:solidFill>
                  <a:srgbClr val="212121"/>
                </a:solidFill>
                <a:effectLst/>
                <a:latin typeface="+mj-lt"/>
              </a:rPr>
              <a:t>, whose activities do not consist of lobbying, the result of which shall inure to the financial gain or benefit of the entity.</a:t>
            </a:r>
          </a:p>
          <a:p>
            <a:endParaRPr lang="en-US" dirty="0"/>
          </a:p>
        </p:txBody>
      </p:sp>
    </p:spTree>
    <p:custDataLst>
      <p:tags r:id="rId1"/>
    </p:custDataLst>
    <p:extLst>
      <p:ext uri="{BB962C8B-B14F-4D97-AF65-F5344CB8AC3E}">
        <p14:creationId xmlns:p14="http://schemas.microsoft.com/office/powerpoint/2010/main" val="3099395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0DB8A1-FC64-4CB7-87F6-D0EBE58C73B4}"/>
              </a:ext>
            </a:extLst>
          </p:cNvPr>
          <p:cNvSpPr>
            <a:spLocks noGrp="1"/>
          </p:cNvSpPr>
          <p:nvPr>
            <p:ph type="title"/>
          </p:nvPr>
        </p:nvSpPr>
        <p:spPr>
          <a:xfrm>
            <a:off x="457200" y="274638"/>
            <a:ext cx="8229600" cy="1477962"/>
          </a:xfrm>
        </p:spPr>
        <p:txBody>
          <a:bodyPr>
            <a:normAutofit/>
          </a:bodyPr>
          <a:lstStyle/>
          <a:p>
            <a:r>
              <a:rPr lang="en-US" dirty="0"/>
              <a:t>Civil Penalty for Failure to Register or File Activity Reports</a:t>
            </a:r>
            <a:br>
              <a:rPr lang="en-US" dirty="0"/>
            </a:br>
            <a:r>
              <a:rPr lang="en-US" sz="2000" dirty="0"/>
              <a:t>D.C. Code § 1-1162.32</a:t>
            </a:r>
          </a:p>
        </p:txBody>
      </p:sp>
      <p:sp>
        <p:nvSpPr>
          <p:cNvPr id="2" name="Content Placeholder 1">
            <a:extLst>
              <a:ext uri="{FF2B5EF4-FFF2-40B4-BE49-F238E27FC236}">
                <a16:creationId xmlns:a16="http://schemas.microsoft.com/office/drawing/2014/main" id="{9EE38215-7EE8-4A9A-84C7-FCBAA8E978E0}"/>
              </a:ext>
            </a:extLst>
          </p:cNvPr>
          <p:cNvSpPr>
            <a:spLocks noGrp="1"/>
          </p:cNvSpPr>
          <p:nvPr>
            <p:ph idx="1"/>
          </p:nvPr>
        </p:nvSpPr>
        <p:spPr>
          <a:xfrm>
            <a:off x="457200" y="1981200"/>
            <a:ext cx="8229600" cy="4026091"/>
          </a:xfrm>
        </p:spPr>
        <p:txBody>
          <a:bodyPr>
            <a:normAutofit lnSpcReduction="10000"/>
          </a:bodyPr>
          <a:lstStyle/>
          <a:p>
            <a:r>
              <a:rPr lang="en-US" sz="1600" dirty="0"/>
              <a:t>Notwithstanding § 1-1162.21 and except as provided in subsection (c) of this section, any person who willfully and knowingly violates any of the provisions of this part shall be fined not more than $5,000, or imprisoned for not more than 12 months, or both.</a:t>
            </a:r>
          </a:p>
          <a:p>
            <a:r>
              <a:rPr lang="en-US" sz="1600" dirty="0"/>
              <a:t>Any person who files a report or registration form required under this part in an untimely manner shall be assessed a civil penalty of $10 per day up to 30 days (excluding Saturdays, Sundays, and holidays) that the report or registration form is late. The Board may waive the penalty imposed under this subsection for good cause shown.</a:t>
            </a:r>
          </a:p>
          <a:p>
            <a:r>
              <a:rPr lang="en-US" sz="1600" i="1" dirty="0"/>
              <a:t>As a courtesy, BEGA will send notice to all registrants to remind them of upcoming due dates for Activity Reports.</a:t>
            </a:r>
          </a:p>
          <a:p>
            <a:r>
              <a:rPr lang="en-US" sz="1600" dirty="0"/>
              <a:t>Each day an activity report or registration is late, a registrant or client shall be fined $10 a day, up to $300.</a:t>
            </a:r>
          </a:p>
        </p:txBody>
      </p:sp>
    </p:spTree>
    <p:custDataLst>
      <p:tags r:id="rId1"/>
    </p:custDataLst>
    <p:extLst>
      <p:ext uri="{BB962C8B-B14F-4D97-AF65-F5344CB8AC3E}">
        <p14:creationId xmlns:p14="http://schemas.microsoft.com/office/powerpoint/2010/main" val="1443464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 y="2743200"/>
            <a:ext cx="8610600" cy="1424172"/>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en-US" sz="55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Filing Activity Report</a:t>
            </a:r>
            <a:endParaRPr lang="en-US" sz="55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8686800" cy="1424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9844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C1F27E-747D-437B-8616-165A79B7D241}"/>
              </a:ext>
            </a:extLst>
          </p:cNvPr>
          <p:cNvSpPr>
            <a:spLocks noGrp="1"/>
          </p:cNvSpPr>
          <p:nvPr>
            <p:ph type="title"/>
          </p:nvPr>
        </p:nvSpPr>
        <p:spPr/>
        <p:txBody>
          <a:bodyPr>
            <a:normAutofit/>
          </a:bodyPr>
          <a:lstStyle/>
          <a:p>
            <a:r>
              <a:rPr lang="en-US" dirty="0"/>
              <a:t>Activity Reports</a:t>
            </a:r>
            <a:br>
              <a:rPr lang="en-US" dirty="0"/>
            </a:br>
            <a:r>
              <a:rPr lang="en-US" sz="1600" dirty="0"/>
              <a:t>D.C. Code § 1-1162.30</a:t>
            </a:r>
          </a:p>
        </p:txBody>
      </p:sp>
      <p:sp>
        <p:nvSpPr>
          <p:cNvPr id="2" name="Content Placeholder 1">
            <a:extLst>
              <a:ext uri="{FF2B5EF4-FFF2-40B4-BE49-F238E27FC236}">
                <a16:creationId xmlns:a16="http://schemas.microsoft.com/office/drawing/2014/main" id="{F39BB560-63E1-4906-9F0C-A3FF500219B8}"/>
              </a:ext>
            </a:extLst>
          </p:cNvPr>
          <p:cNvSpPr>
            <a:spLocks noGrp="1"/>
          </p:cNvSpPr>
          <p:nvPr>
            <p:ph idx="1"/>
          </p:nvPr>
        </p:nvSpPr>
        <p:spPr/>
        <p:txBody>
          <a:bodyPr>
            <a:noAutofit/>
          </a:bodyPr>
          <a:lstStyle/>
          <a:p>
            <a:r>
              <a:rPr lang="en-US" sz="1400" dirty="0"/>
              <a:t>Each registrant shall file with the Director of Government Ethics between the 1st and 15th day of January, April, July, and October of each year a report signed under oath concerning the registrant’s lobbying activities during the previous quarter. If the registrant is not an individual, an authorized officer or agent of the registrant shall sign the form. </a:t>
            </a:r>
          </a:p>
          <a:p>
            <a:r>
              <a:rPr lang="en-US" sz="1400" dirty="0"/>
              <a:t>A registrant shall file a separate activity report for each person from whom he or she receives compensation. </a:t>
            </a:r>
          </a:p>
          <a:p>
            <a:pPr marL="109728" indent="0">
              <a:buNone/>
            </a:pPr>
            <a:endParaRPr lang="en-US" sz="800" dirty="0"/>
          </a:p>
        </p:txBody>
      </p:sp>
    </p:spTree>
    <p:custDataLst>
      <p:tags r:id="rId1"/>
    </p:custDataLst>
    <p:extLst>
      <p:ext uri="{BB962C8B-B14F-4D97-AF65-F5344CB8AC3E}">
        <p14:creationId xmlns:p14="http://schemas.microsoft.com/office/powerpoint/2010/main" val="4181350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5003F-CD4F-1462-9C08-524991B8F8F2}"/>
              </a:ext>
            </a:extLst>
          </p:cNvPr>
          <p:cNvSpPr>
            <a:spLocks noGrp="1"/>
          </p:cNvSpPr>
          <p:nvPr>
            <p:ph type="title"/>
          </p:nvPr>
        </p:nvSpPr>
        <p:spPr/>
        <p:txBody>
          <a:bodyPr>
            <a:normAutofit fontScale="90000"/>
          </a:bodyPr>
          <a:lstStyle/>
          <a:p>
            <a:r>
              <a:rPr lang="en-US" dirty="0"/>
              <a:t>Activity Reports</a:t>
            </a:r>
            <a:br>
              <a:rPr lang="en-US" dirty="0"/>
            </a:br>
            <a:r>
              <a:rPr lang="en-US" sz="3200" dirty="0"/>
              <a:t>D.C. Code § 1-1162.30 (continued)</a:t>
            </a:r>
            <a:endParaRPr lang="en-US" dirty="0"/>
          </a:p>
        </p:txBody>
      </p:sp>
      <p:sp>
        <p:nvSpPr>
          <p:cNvPr id="3" name="Content Placeholder 2">
            <a:extLst>
              <a:ext uri="{FF2B5EF4-FFF2-40B4-BE49-F238E27FC236}">
                <a16:creationId xmlns:a16="http://schemas.microsoft.com/office/drawing/2014/main" id="{1D3433DD-2FCD-DD5F-C693-DC84791B489D}"/>
              </a:ext>
            </a:extLst>
          </p:cNvPr>
          <p:cNvSpPr>
            <a:spLocks noGrp="1"/>
          </p:cNvSpPr>
          <p:nvPr>
            <p:ph idx="1"/>
          </p:nvPr>
        </p:nvSpPr>
        <p:spPr/>
        <p:txBody>
          <a:bodyPr>
            <a:normAutofit fontScale="92500" lnSpcReduction="10000"/>
          </a:bodyPr>
          <a:lstStyle/>
          <a:p>
            <a:r>
              <a:rPr lang="en-US" sz="1400" dirty="0"/>
              <a:t>The reports shall be public documents and shall be on a form prescribed by the Director of Government Ethics and shall include the following: </a:t>
            </a:r>
          </a:p>
          <a:p>
            <a:pPr lvl="1"/>
            <a:r>
              <a:rPr lang="en-US" sz="1400" dirty="0"/>
              <a:t>(A complete and current statement of the information required to be supplied pursuant to § 11162.29;</a:t>
            </a:r>
          </a:p>
          <a:p>
            <a:pPr lvl="1"/>
            <a:r>
              <a:rPr lang="en-US" sz="1400" dirty="0"/>
              <a:t>Total expenditures on lobbying broken down into the following categories:</a:t>
            </a:r>
          </a:p>
          <a:p>
            <a:pPr lvl="2"/>
            <a:r>
              <a:rPr lang="en-US" sz="1400" dirty="0"/>
              <a:t>Office expenses;</a:t>
            </a:r>
          </a:p>
          <a:p>
            <a:pPr lvl="2"/>
            <a:r>
              <a:rPr lang="en-US" sz="1400" dirty="0"/>
              <a:t>Advertising and publications;</a:t>
            </a:r>
          </a:p>
          <a:p>
            <a:pPr lvl="2"/>
            <a:r>
              <a:rPr lang="en-US" sz="1400" dirty="0"/>
              <a:t>Compensation to others;</a:t>
            </a:r>
          </a:p>
          <a:p>
            <a:pPr lvl="2"/>
            <a:r>
              <a:rPr lang="en-US" sz="1400" dirty="0"/>
              <a:t>Personal sustenance, lodging, and travel, if compensated;</a:t>
            </a:r>
          </a:p>
          <a:p>
            <a:pPr lvl="2"/>
            <a:r>
              <a:rPr lang="en-US" sz="1400" dirty="0"/>
              <a:t>Other expenses;</a:t>
            </a:r>
          </a:p>
          <a:p>
            <a:pPr lvl="1"/>
            <a:r>
              <a:rPr lang="en-US" sz="1400" dirty="0"/>
              <a:t>Note: BEGA will send reminder notices to file. </a:t>
            </a:r>
          </a:p>
          <a:p>
            <a:endParaRPr lang="en-US" dirty="0"/>
          </a:p>
        </p:txBody>
      </p:sp>
    </p:spTree>
    <p:extLst>
      <p:ext uri="{BB962C8B-B14F-4D97-AF65-F5344CB8AC3E}">
        <p14:creationId xmlns:p14="http://schemas.microsoft.com/office/powerpoint/2010/main" val="2408055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C1F27E-747D-437B-8616-165A79B7D241}"/>
              </a:ext>
            </a:extLst>
          </p:cNvPr>
          <p:cNvSpPr>
            <a:spLocks noGrp="1"/>
          </p:cNvSpPr>
          <p:nvPr>
            <p:ph type="title"/>
          </p:nvPr>
        </p:nvSpPr>
        <p:spPr/>
        <p:txBody>
          <a:bodyPr>
            <a:normAutofit/>
          </a:bodyPr>
          <a:lstStyle/>
          <a:p>
            <a:r>
              <a:rPr lang="en-US" dirty="0"/>
              <a:t>Activity Reports Continued</a:t>
            </a:r>
            <a:br>
              <a:rPr lang="en-US" dirty="0"/>
            </a:br>
            <a:r>
              <a:rPr lang="en-US" sz="1600" dirty="0"/>
              <a:t>D.C. Code § 1-1162.30</a:t>
            </a:r>
          </a:p>
        </p:txBody>
      </p:sp>
      <p:sp>
        <p:nvSpPr>
          <p:cNvPr id="2" name="Content Placeholder 1">
            <a:extLst>
              <a:ext uri="{FF2B5EF4-FFF2-40B4-BE49-F238E27FC236}">
                <a16:creationId xmlns:a16="http://schemas.microsoft.com/office/drawing/2014/main" id="{F39BB560-63E1-4906-9F0C-A3FF500219B8}"/>
              </a:ext>
            </a:extLst>
          </p:cNvPr>
          <p:cNvSpPr>
            <a:spLocks noGrp="1"/>
          </p:cNvSpPr>
          <p:nvPr>
            <p:ph idx="1"/>
          </p:nvPr>
        </p:nvSpPr>
        <p:spPr>
          <a:xfrm>
            <a:off x="304800" y="2362200"/>
            <a:ext cx="8229600" cy="5059362"/>
          </a:xfrm>
        </p:spPr>
        <p:txBody>
          <a:bodyPr>
            <a:noAutofit/>
          </a:bodyPr>
          <a:lstStyle/>
          <a:p>
            <a:pPr lvl="1"/>
            <a:r>
              <a:rPr lang="en-US" sz="1300" dirty="0"/>
              <a:t>Each expenditure of $50 or more shall also be itemized by the date, name, and address of the recipient, and the amount and purpose of the expenditure;</a:t>
            </a:r>
          </a:p>
          <a:p>
            <a:pPr lvl="1"/>
            <a:r>
              <a:rPr lang="en-US" sz="1300" dirty="0"/>
              <a:t>Each political expenditure, loan, gift, honorarium, or contribution of $50 or more made by the registrant or anyone acting on behalf of the registrant to benefit an official in the legislative or executive branch, a member of his or her staff or household, or a political committee or political action committee established for the benefit of the official, be itemized by date, beneficiary, amount, and circumstances of the transaction; including the aggregate of all expenditures that are less than $50;</a:t>
            </a:r>
          </a:p>
          <a:p>
            <a:pPr lvl="1"/>
            <a:r>
              <a:rPr lang="en-US" sz="1300" dirty="0"/>
              <a:t>Each official in the executive or legislative branch and any member of the official’s staff, including personal and committee staff, who has a business relationship or a professional services relationship with the registrant shall be identified by name and the nature of the business relationship with the registrant.</a:t>
            </a:r>
          </a:p>
          <a:p>
            <a:pPr lvl="7"/>
            <a:endParaRPr lang="en-US" sz="600" dirty="0"/>
          </a:p>
          <a:p>
            <a:pPr marL="109728" indent="0">
              <a:buNone/>
            </a:pPr>
            <a:endParaRPr lang="en-US" sz="800" dirty="0"/>
          </a:p>
        </p:txBody>
      </p:sp>
    </p:spTree>
    <p:custDataLst>
      <p:tags r:id="rId1"/>
    </p:custDataLst>
    <p:extLst>
      <p:ext uri="{BB962C8B-B14F-4D97-AF65-F5344CB8AC3E}">
        <p14:creationId xmlns:p14="http://schemas.microsoft.com/office/powerpoint/2010/main" val="132456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B3681A-8E0A-477E-B6F1-2377E2AF4B6F}"/>
              </a:ext>
            </a:extLst>
          </p:cNvPr>
          <p:cNvSpPr txBox="1"/>
          <p:nvPr/>
        </p:nvSpPr>
        <p:spPr>
          <a:xfrm>
            <a:off x="1066800" y="990600"/>
            <a:ext cx="5794887" cy="369332"/>
          </a:xfrm>
          <a:prstGeom prst="rect">
            <a:avLst/>
          </a:prstGeom>
          <a:noFill/>
        </p:spPr>
        <p:txBody>
          <a:bodyPr wrap="square">
            <a:spAutoFit/>
          </a:bodyPr>
          <a:lstStyle/>
          <a:p>
            <a:pPr marL="0" indent="0">
              <a:buNone/>
            </a:pPr>
            <a:r>
              <a:rPr lang="en-US" sz="1800" u="sng" dirty="0"/>
              <a:t>D.C. Lobbying Requirements</a:t>
            </a:r>
          </a:p>
        </p:txBody>
      </p:sp>
      <p:grpSp>
        <p:nvGrpSpPr>
          <p:cNvPr id="4" name="Group 3">
            <a:extLst>
              <a:ext uri="{FF2B5EF4-FFF2-40B4-BE49-F238E27FC236}">
                <a16:creationId xmlns:a16="http://schemas.microsoft.com/office/drawing/2014/main" id="{412BAD5A-40C5-4904-8564-35B91877ACBB}"/>
              </a:ext>
            </a:extLst>
          </p:cNvPr>
          <p:cNvGrpSpPr/>
          <p:nvPr/>
        </p:nvGrpSpPr>
        <p:grpSpPr>
          <a:xfrm>
            <a:off x="2137172" y="1752600"/>
            <a:ext cx="4869656" cy="1676400"/>
            <a:chOff x="0" y="0"/>
            <a:chExt cx="4869656" cy="2552700"/>
          </a:xfrm>
        </p:grpSpPr>
        <p:sp>
          <p:nvSpPr>
            <p:cNvPr id="8" name="Rectangle 7">
              <a:extLst>
                <a:ext uri="{FF2B5EF4-FFF2-40B4-BE49-F238E27FC236}">
                  <a16:creationId xmlns:a16="http://schemas.microsoft.com/office/drawing/2014/main" id="{1175953C-AB5F-4A3D-A1B8-EBBCA89BBECD}"/>
                </a:ext>
              </a:extLst>
            </p:cNvPr>
            <p:cNvSpPr/>
            <p:nvPr/>
          </p:nvSpPr>
          <p:spPr>
            <a:xfrm>
              <a:off x="0" y="0"/>
              <a:ext cx="4869656" cy="25527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TextBox 8">
              <a:extLst>
                <a:ext uri="{FF2B5EF4-FFF2-40B4-BE49-F238E27FC236}">
                  <a16:creationId xmlns:a16="http://schemas.microsoft.com/office/drawing/2014/main" id="{3513C5AE-B6CD-4171-A2B3-AE84E9A70B65}"/>
                </a:ext>
              </a:extLst>
            </p:cNvPr>
            <p:cNvSpPr txBox="1"/>
            <p:nvPr/>
          </p:nvSpPr>
          <p:spPr>
            <a:xfrm>
              <a:off x="0" y="0"/>
              <a:ext cx="4869656" cy="25527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kern="1200" dirty="0"/>
                <a:t>Lobbyists </a:t>
              </a:r>
            </a:p>
            <a:p>
              <a:pPr marL="0" lvl="0" indent="0" algn="l" defTabSz="2266950">
                <a:lnSpc>
                  <a:spcPct val="90000"/>
                </a:lnSpc>
                <a:spcBef>
                  <a:spcPct val="0"/>
                </a:spcBef>
                <a:spcAft>
                  <a:spcPct val="35000"/>
                </a:spcAft>
                <a:buNone/>
              </a:pPr>
              <a:r>
                <a:rPr lang="en-US" sz="3200" kern="1200" dirty="0"/>
                <a:t>(D.C. Code §§ 1-1162.27-1-1162.32)</a:t>
              </a:r>
            </a:p>
          </p:txBody>
        </p:sp>
      </p:grpSp>
      <p:grpSp>
        <p:nvGrpSpPr>
          <p:cNvPr id="5" name="Group 4">
            <a:extLst>
              <a:ext uri="{FF2B5EF4-FFF2-40B4-BE49-F238E27FC236}">
                <a16:creationId xmlns:a16="http://schemas.microsoft.com/office/drawing/2014/main" id="{E1B97D0B-029D-4280-850B-8A59F7334F48}"/>
              </a:ext>
            </a:extLst>
          </p:cNvPr>
          <p:cNvGrpSpPr/>
          <p:nvPr/>
        </p:nvGrpSpPr>
        <p:grpSpPr>
          <a:xfrm>
            <a:off x="2137172" y="3429000"/>
            <a:ext cx="4869656" cy="2552700"/>
            <a:chOff x="0" y="2552700"/>
            <a:chExt cx="4869656" cy="2552700"/>
          </a:xfrm>
        </p:grpSpPr>
        <p:sp>
          <p:nvSpPr>
            <p:cNvPr id="6" name="Rectangle 5">
              <a:extLst>
                <a:ext uri="{FF2B5EF4-FFF2-40B4-BE49-F238E27FC236}">
                  <a16:creationId xmlns:a16="http://schemas.microsoft.com/office/drawing/2014/main" id="{FB8EC8E5-AD85-4E49-AF2D-3D59B2B729E2}"/>
                </a:ext>
              </a:extLst>
            </p:cNvPr>
            <p:cNvSpPr/>
            <p:nvPr/>
          </p:nvSpPr>
          <p:spPr>
            <a:xfrm>
              <a:off x="0" y="2552700"/>
              <a:ext cx="4869656" cy="25527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 name="TextBox 6">
              <a:extLst>
                <a:ext uri="{FF2B5EF4-FFF2-40B4-BE49-F238E27FC236}">
                  <a16:creationId xmlns:a16="http://schemas.microsoft.com/office/drawing/2014/main" id="{B1216CFA-FCFD-4E6B-B30D-E6B6E5A4B34F}"/>
                </a:ext>
              </a:extLst>
            </p:cNvPr>
            <p:cNvSpPr txBox="1"/>
            <p:nvPr/>
          </p:nvSpPr>
          <p:spPr>
            <a:xfrm>
              <a:off x="1" y="2945369"/>
              <a:ext cx="3501628" cy="128373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3600" kern="1200" dirty="0"/>
                <a:t>Applicability</a:t>
              </a:r>
              <a:r>
                <a:rPr lang="en-US" sz="6500" kern="1200" dirty="0"/>
                <a:t> </a:t>
              </a:r>
            </a:p>
          </p:txBody>
        </p:sp>
      </p:grpSp>
    </p:spTree>
    <p:custDataLst>
      <p:tags r:id="rId1"/>
    </p:custDataLst>
    <p:extLst>
      <p:ext uri="{BB962C8B-B14F-4D97-AF65-F5344CB8AC3E}">
        <p14:creationId xmlns:p14="http://schemas.microsoft.com/office/powerpoint/2010/main" val="2807111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8E738-5B22-F269-E9E2-5CD74FE488C4}"/>
              </a:ext>
            </a:extLst>
          </p:cNvPr>
          <p:cNvSpPr>
            <a:spLocks noGrp="1"/>
          </p:cNvSpPr>
          <p:nvPr>
            <p:ph type="title"/>
          </p:nvPr>
        </p:nvSpPr>
        <p:spPr/>
        <p:txBody>
          <a:bodyPr/>
          <a:lstStyle/>
          <a:p>
            <a:r>
              <a:rPr lang="en-US" dirty="0"/>
              <a:t>Activity Reports Continued</a:t>
            </a:r>
            <a:br>
              <a:rPr lang="en-US" dirty="0"/>
            </a:br>
            <a:r>
              <a:rPr lang="en-US" sz="1600" dirty="0"/>
              <a:t>D.C. Code § 1-1162.30</a:t>
            </a:r>
            <a:endParaRPr lang="en-US" dirty="0"/>
          </a:p>
        </p:txBody>
      </p:sp>
      <p:sp>
        <p:nvSpPr>
          <p:cNvPr id="3" name="Content Placeholder 2">
            <a:extLst>
              <a:ext uri="{FF2B5EF4-FFF2-40B4-BE49-F238E27FC236}">
                <a16:creationId xmlns:a16="http://schemas.microsoft.com/office/drawing/2014/main" id="{FE85A46F-85E7-13CE-75B9-B4592B9AC63F}"/>
              </a:ext>
            </a:extLst>
          </p:cNvPr>
          <p:cNvSpPr>
            <a:spLocks noGrp="1"/>
          </p:cNvSpPr>
          <p:nvPr>
            <p:ph idx="1"/>
          </p:nvPr>
        </p:nvSpPr>
        <p:spPr/>
        <p:txBody>
          <a:bodyPr>
            <a:normAutofit fontScale="85000" lnSpcReduction="20000"/>
          </a:bodyPr>
          <a:lstStyle/>
          <a:p>
            <a:pPr lvl="1"/>
            <a:r>
              <a:rPr lang="en-US" sz="2000" dirty="0"/>
              <a:t>The name, position, and agency or office of each official in the executive or legislative branch and member of the official’s staff with whom the registrant has had written or oral communications;</a:t>
            </a:r>
          </a:p>
          <a:p>
            <a:pPr lvl="1"/>
            <a:r>
              <a:rPr lang="en-US" sz="2000" dirty="0"/>
              <a:t>A precise description of the subject matter, including the title of any bill, proposed resolution, contract, reprogramming, or other legislation, of all written or oral communications related to lobbying activities; </a:t>
            </a:r>
          </a:p>
          <a:p>
            <a:pPr lvl="1"/>
            <a:r>
              <a:rPr lang="en-US" sz="2000" dirty="0"/>
              <a:t>Each person whom the registrant has given compensation to lobby on his or her behalf; and all bundled contributions.</a:t>
            </a:r>
          </a:p>
          <a:p>
            <a:endParaRPr lang="en-US" dirty="0"/>
          </a:p>
        </p:txBody>
      </p:sp>
    </p:spTree>
    <p:extLst>
      <p:ext uri="{BB962C8B-B14F-4D97-AF65-F5344CB8AC3E}">
        <p14:creationId xmlns:p14="http://schemas.microsoft.com/office/powerpoint/2010/main" val="3735752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CC6AC-6DA3-6C28-3BF7-42715C47DCA4}"/>
              </a:ext>
            </a:extLst>
          </p:cNvPr>
          <p:cNvSpPr>
            <a:spLocks noGrp="1"/>
          </p:cNvSpPr>
          <p:nvPr>
            <p:ph type="title"/>
          </p:nvPr>
        </p:nvSpPr>
        <p:spPr/>
        <p:txBody>
          <a:bodyPr/>
          <a:lstStyle/>
          <a:p>
            <a:r>
              <a:rPr lang="en-US" dirty="0"/>
              <a:t>NOTE:</a:t>
            </a:r>
          </a:p>
        </p:txBody>
      </p:sp>
      <p:sp>
        <p:nvSpPr>
          <p:cNvPr id="3" name="Content Placeholder 2">
            <a:extLst>
              <a:ext uri="{FF2B5EF4-FFF2-40B4-BE49-F238E27FC236}">
                <a16:creationId xmlns:a16="http://schemas.microsoft.com/office/drawing/2014/main" id="{580A3B04-5D43-5070-0F41-FF77B2142F16}"/>
              </a:ext>
            </a:extLst>
          </p:cNvPr>
          <p:cNvSpPr>
            <a:spLocks noGrp="1"/>
          </p:cNvSpPr>
          <p:nvPr>
            <p:ph idx="1"/>
          </p:nvPr>
        </p:nvSpPr>
        <p:spPr/>
        <p:txBody>
          <a:bodyPr/>
          <a:lstStyle/>
          <a:p>
            <a:r>
              <a:rPr lang="en-US" dirty="0"/>
              <a:t>The Lobbyist Registration and Reporting e-file system recently had some upgrades and updates. </a:t>
            </a:r>
          </a:p>
          <a:p>
            <a:r>
              <a:rPr lang="en-US" dirty="0"/>
              <a:t>Please Note that if there are ANY outstanding fees, you </a:t>
            </a:r>
            <a:r>
              <a:rPr lang="en-US" b="1" dirty="0"/>
              <a:t>CANNOT</a:t>
            </a:r>
            <a:r>
              <a:rPr lang="en-US" dirty="0"/>
              <a:t> file an activity report until the fee has been paid.   </a:t>
            </a:r>
          </a:p>
        </p:txBody>
      </p:sp>
    </p:spTree>
    <p:extLst>
      <p:ext uri="{BB962C8B-B14F-4D97-AF65-F5344CB8AC3E}">
        <p14:creationId xmlns:p14="http://schemas.microsoft.com/office/powerpoint/2010/main" val="3137715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02BF-6690-00BA-A4FB-7327967B21EE}"/>
              </a:ext>
            </a:extLst>
          </p:cNvPr>
          <p:cNvSpPr>
            <a:spLocks noGrp="1"/>
          </p:cNvSpPr>
          <p:nvPr>
            <p:ph type="title"/>
          </p:nvPr>
        </p:nvSpPr>
        <p:spPr/>
        <p:txBody>
          <a:bodyPr>
            <a:normAutofit/>
          </a:bodyPr>
          <a:lstStyle/>
          <a:p>
            <a:r>
              <a:rPr lang="en-US" dirty="0"/>
              <a:t>BEGA Discontinuing Lobbyists Fine Grace Period </a:t>
            </a:r>
          </a:p>
        </p:txBody>
      </p:sp>
      <p:sp>
        <p:nvSpPr>
          <p:cNvPr id="3" name="Content Placeholder 2">
            <a:extLst>
              <a:ext uri="{FF2B5EF4-FFF2-40B4-BE49-F238E27FC236}">
                <a16:creationId xmlns:a16="http://schemas.microsoft.com/office/drawing/2014/main" id="{FB12167F-34FA-5CF8-8BBE-3163A9679662}"/>
              </a:ext>
            </a:extLst>
          </p:cNvPr>
          <p:cNvSpPr>
            <a:spLocks noGrp="1"/>
          </p:cNvSpPr>
          <p:nvPr>
            <p:ph idx="1"/>
          </p:nvPr>
        </p:nvSpPr>
        <p:spPr>
          <a:xfrm>
            <a:off x="1443490" y="2286000"/>
            <a:ext cx="6571343" cy="3450613"/>
          </a:xfrm>
        </p:spPr>
        <p:txBody>
          <a:bodyPr>
            <a:normAutofit fontScale="85000" lnSpcReduction="10000"/>
          </a:bodyPr>
          <a:lstStyle/>
          <a:p>
            <a:r>
              <a:rPr lang="en-US" dirty="0"/>
              <a:t>Starting on April 1, 2024, BEGA will no longer allow a grace period for late registrations or activity reporting. The grace period extended through the pandemic will now be discontinued.  Accordingly, all registered lobbyists and clients must timely file all registration forms and activity reports or face a $10 penalty for each day the filing is late, up to $300. Fines will now accrue and be imposed after each statutory deadline. For example, activity reports for 2024 Quarter 1 are due on </a:t>
            </a:r>
            <a:r>
              <a:rPr lang="en-US" b="1" dirty="0"/>
              <a:t>April 15, 2024</a:t>
            </a:r>
            <a:r>
              <a:rPr lang="en-US" dirty="0"/>
              <a:t>, any activity report filed on April 16, 2024 or after, will receive a $10/day late penalty. </a:t>
            </a:r>
          </a:p>
        </p:txBody>
      </p:sp>
    </p:spTree>
    <p:extLst>
      <p:ext uri="{BB962C8B-B14F-4D97-AF65-F5344CB8AC3E}">
        <p14:creationId xmlns:p14="http://schemas.microsoft.com/office/powerpoint/2010/main" val="1664968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372DD-A2E3-203F-A565-E34BADC85974}"/>
              </a:ext>
            </a:extLst>
          </p:cNvPr>
          <p:cNvSpPr>
            <a:spLocks noGrp="1"/>
          </p:cNvSpPr>
          <p:nvPr>
            <p:ph type="title"/>
          </p:nvPr>
        </p:nvSpPr>
        <p:spPr>
          <a:xfrm>
            <a:off x="609600" y="804520"/>
            <a:ext cx="8305799" cy="1049235"/>
          </a:xfrm>
        </p:spPr>
        <p:txBody>
          <a:bodyPr>
            <a:normAutofit fontScale="90000"/>
          </a:bodyPr>
          <a:lstStyle/>
          <a:p>
            <a:r>
              <a:rPr lang="en-US" sz="2800" cap="none" dirty="0">
                <a:latin typeface="Calibri" panose="020F0502020204030204" pitchFamily="34" charset="0"/>
                <a:cs typeface="Calibri" panose="020F0502020204030204" pitchFamily="34" charset="0"/>
              </a:rPr>
              <a:t>If there is a balance owed, the following error message will appear.  You will not be able to move forward until this matter is corrected.  </a:t>
            </a:r>
          </a:p>
        </p:txBody>
      </p:sp>
      <p:pic>
        <p:nvPicPr>
          <p:cNvPr id="5" name="Content Placeholder 4">
            <a:extLst>
              <a:ext uri="{FF2B5EF4-FFF2-40B4-BE49-F238E27FC236}">
                <a16:creationId xmlns:a16="http://schemas.microsoft.com/office/drawing/2014/main" id="{C2CA12AA-89E5-E814-236B-C164F8C3F4C6}"/>
              </a:ext>
            </a:extLst>
          </p:cNvPr>
          <p:cNvPicPr>
            <a:picLocks noGrp="1" noChangeAspect="1"/>
          </p:cNvPicPr>
          <p:nvPr>
            <p:ph idx="1"/>
          </p:nvPr>
        </p:nvPicPr>
        <p:blipFill>
          <a:blip r:embed="rId2"/>
          <a:stretch>
            <a:fillRect/>
          </a:stretch>
        </p:blipFill>
        <p:spPr>
          <a:xfrm>
            <a:off x="66590" y="2016125"/>
            <a:ext cx="9020319" cy="4841875"/>
          </a:xfrm>
        </p:spPr>
      </p:pic>
      <p:sp>
        <p:nvSpPr>
          <p:cNvPr id="6" name="Oval 5">
            <a:extLst>
              <a:ext uri="{FF2B5EF4-FFF2-40B4-BE49-F238E27FC236}">
                <a16:creationId xmlns:a16="http://schemas.microsoft.com/office/drawing/2014/main" id="{C9CCC758-DF93-004A-73EF-69A5D57BFD78}"/>
              </a:ext>
            </a:extLst>
          </p:cNvPr>
          <p:cNvSpPr/>
          <p:nvPr/>
        </p:nvSpPr>
        <p:spPr>
          <a:xfrm>
            <a:off x="1600200" y="4419600"/>
            <a:ext cx="5257800" cy="685800"/>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308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5713"/>
            <a:ext cx="7239000" cy="524618"/>
          </a:xfrm>
        </p:spPr>
        <p:txBody>
          <a:bodyPr>
            <a:normAutofit fontScale="90000"/>
          </a:bodyPr>
          <a:lstStyle/>
          <a:p>
            <a:pPr marL="0" indent="0"/>
            <a:r>
              <a:rPr lang="en-US" dirty="0">
                <a:ln w="1905"/>
                <a:solidFill>
                  <a:schemeClr val="accent6">
                    <a:lumMod val="75000"/>
                  </a:schemeClr>
                </a:solidFill>
                <a:effectLst>
                  <a:innerShdw blurRad="69850" dist="43180" dir="5400000">
                    <a:srgbClr val="000000">
                      <a:alpha val="65000"/>
                    </a:srgbClr>
                  </a:innerShdw>
                </a:effectLst>
                <a:latin typeface="Arial Narrow" panose="020B0606020202030204" pitchFamily="34" charset="0"/>
              </a:rPr>
              <a:t>Step 1. Select Registrant to open.</a:t>
            </a:r>
          </a:p>
        </p:txBody>
      </p:sp>
      <p:pic>
        <p:nvPicPr>
          <p:cNvPr id="5" name="Picture 4">
            <a:extLst>
              <a:ext uri="{FF2B5EF4-FFF2-40B4-BE49-F238E27FC236}">
                <a16:creationId xmlns:a16="http://schemas.microsoft.com/office/drawing/2014/main" id="{EFC8F1AA-5431-4DD7-9FB2-EE296807FF6D}"/>
              </a:ext>
            </a:extLst>
          </p:cNvPr>
          <p:cNvPicPr>
            <a:picLocks noChangeAspect="1"/>
          </p:cNvPicPr>
          <p:nvPr/>
        </p:nvPicPr>
        <p:blipFill rotWithShape="1">
          <a:blip r:embed="rId3"/>
          <a:srcRect l="10000" t="10524" r="6666"/>
          <a:stretch/>
        </p:blipFill>
        <p:spPr>
          <a:xfrm>
            <a:off x="533400" y="730331"/>
            <a:ext cx="8001000" cy="5397339"/>
          </a:xfrm>
          <a:prstGeom prst="rect">
            <a:avLst/>
          </a:prstGeom>
        </p:spPr>
      </p:pic>
      <p:sp>
        <p:nvSpPr>
          <p:cNvPr id="9" name="Oval Callout 8"/>
          <p:cNvSpPr/>
          <p:nvPr/>
        </p:nvSpPr>
        <p:spPr>
          <a:xfrm>
            <a:off x="3581400" y="1752600"/>
            <a:ext cx="1676400" cy="1447800"/>
          </a:xfrm>
          <a:prstGeom prst="wedgeEllipseCallout">
            <a:avLst>
              <a:gd name="adj1" fmla="val -144415"/>
              <a:gd name="adj2" fmla="val 11669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SELECT</a:t>
            </a:r>
          </a:p>
        </p:txBody>
      </p:sp>
    </p:spTree>
    <p:custDataLst>
      <p:tags r:id="rId1"/>
    </p:custDataLst>
    <p:extLst>
      <p:ext uri="{BB962C8B-B14F-4D97-AF65-F5344CB8AC3E}">
        <p14:creationId xmlns:p14="http://schemas.microsoft.com/office/powerpoint/2010/main" val="397404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1"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FF6E23-1E60-4941-BA59-572292CD5D6C}"/>
              </a:ext>
            </a:extLst>
          </p:cNvPr>
          <p:cNvPicPr>
            <a:picLocks noChangeAspect="1"/>
          </p:cNvPicPr>
          <p:nvPr/>
        </p:nvPicPr>
        <p:blipFill rotWithShape="1">
          <a:blip r:embed="rId3"/>
          <a:srcRect l="10000" t="12963" r="9167"/>
          <a:stretch/>
        </p:blipFill>
        <p:spPr>
          <a:xfrm>
            <a:off x="914400" y="1524000"/>
            <a:ext cx="7391400" cy="4476750"/>
          </a:xfrm>
          <a:prstGeom prst="rect">
            <a:avLst/>
          </a:prstGeom>
        </p:spPr>
      </p:pic>
      <p:sp>
        <p:nvSpPr>
          <p:cNvPr id="6" name="TextBox 5">
            <a:extLst>
              <a:ext uri="{FF2B5EF4-FFF2-40B4-BE49-F238E27FC236}">
                <a16:creationId xmlns:a16="http://schemas.microsoft.com/office/drawing/2014/main" id="{38F8E4FD-4633-4FAE-828D-627F55FFD2EC}"/>
              </a:ext>
            </a:extLst>
          </p:cNvPr>
          <p:cNvSpPr txBox="1"/>
          <p:nvPr/>
        </p:nvSpPr>
        <p:spPr>
          <a:xfrm>
            <a:off x="762000" y="304800"/>
            <a:ext cx="7620000" cy="661720"/>
          </a:xfrm>
          <a:prstGeom prst="rect">
            <a:avLst/>
          </a:prstGeom>
          <a:noFill/>
        </p:spPr>
        <p:txBody>
          <a:bodyPr wrap="square" rtlCol="0">
            <a:spAutoFit/>
          </a:bodyPr>
          <a:lstStyle/>
          <a:p>
            <a:r>
              <a:rPr lang="en-US" sz="3700" b="1" dirty="0">
                <a:solidFill>
                  <a:schemeClr val="accent6">
                    <a:lumMod val="75000"/>
                  </a:schemeClr>
                </a:solidFill>
                <a:latin typeface="Arial Narrow" panose="020B0606020202030204" pitchFamily="34" charset="0"/>
              </a:rPr>
              <a:t>Step 2.  Select Manage Profile</a:t>
            </a:r>
          </a:p>
        </p:txBody>
      </p:sp>
      <p:sp>
        <p:nvSpPr>
          <p:cNvPr id="7" name="Oval Callout 8">
            <a:extLst>
              <a:ext uri="{FF2B5EF4-FFF2-40B4-BE49-F238E27FC236}">
                <a16:creationId xmlns:a16="http://schemas.microsoft.com/office/drawing/2014/main" id="{A7EC8AA3-161B-4CBD-B160-6A3C99027545}"/>
              </a:ext>
            </a:extLst>
          </p:cNvPr>
          <p:cNvSpPr/>
          <p:nvPr/>
        </p:nvSpPr>
        <p:spPr>
          <a:xfrm>
            <a:off x="3886200" y="1524000"/>
            <a:ext cx="1676400" cy="1447800"/>
          </a:xfrm>
          <a:prstGeom prst="wedgeEllipseCallout">
            <a:avLst>
              <a:gd name="adj1" fmla="val 97227"/>
              <a:gd name="adj2" fmla="val 201823"/>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SELECT</a:t>
            </a:r>
          </a:p>
        </p:txBody>
      </p:sp>
    </p:spTree>
    <p:custDataLst>
      <p:tags r:id="rId1"/>
    </p:custDataLst>
    <p:extLst>
      <p:ext uri="{BB962C8B-B14F-4D97-AF65-F5344CB8AC3E}">
        <p14:creationId xmlns:p14="http://schemas.microsoft.com/office/powerpoint/2010/main" val="197952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397B3F-8DC0-4AAB-87AD-940193B0E860}"/>
              </a:ext>
            </a:extLst>
          </p:cNvPr>
          <p:cNvSpPr>
            <a:spLocks noGrp="1"/>
          </p:cNvSpPr>
          <p:nvPr>
            <p:ph type="title"/>
          </p:nvPr>
        </p:nvSpPr>
        <p:spPr/>
        <p:txBody>
          <a:bodyPr>
            <a:normAutofit/>
          </a:bodyPr>
          <a:lstStyle/>
          <a:p>
            <a:r>
              <a:rPr lang="en-US" sz="3700" dirty="0">
                <a:solidFill>
                  <a:schemeClr val="accent6">
                    <a:lumMod val="75000"/>
                  </a:schemeClr>
                </a:solidFill>
                <a:latin typeface="Arial Narrow" panose="020B0606020202030204" pitchFamily="34" charset="0"/>
              </a:rPr>
              <a:t>Step 3. Add New Compensation</a:t>
            </a:r>
          </a:p>
        </p:txBody>
      </p:sp>
      <p:pic>
        <p:nvPicPr>
          <p:cNvPr id="5" name="Picture 4">
            <a:extLst>
              <a:ext uri="{FF2B5EF4-FFF2-40B4-BE49-F238E27FC236}">
                <a16:creationId xmlns:a16="http://schemas.microsoft.com/office/drawing/2014/main" id="{EDB5F811-1BCD-4F71-90CE-28DA15CF44D9}"/>
              </a:ext>
            </a:extLst>
          </p:cNvPr>
          <p:cNvPicPr>
            <a:picLocks noChangeAspect="1"/>
          </p:cNvPicPr>
          <p:nvPr/>
        </p:nvPicPr>
        <p:blipFill rotWithShape="1">
          <a:blip r:embed="rId3"/>
          <a:srcRect l="9166" t="10895" r="10000"/>
          <a:stretch/>
        </p:blipFill>
        <p:spPr>
          <a:xfrm>
            <a:off x="685800" y="1594645"/>
            <a:ext cx="2819400" cy="4135979"/>
          </a:xfrm>
          <a:prstGeom prst="rect">
            <a:avLst/>
          </a:prstGeom>
        </p:spPr>
      </p:pic>
      <p:sp>
        <p:nvSpPr>
          <p:cNvPr id="6" name="Oval Callout 8">
            <a:extLst>
              <a:ext uri="{FF2B5EF4-FFF2-40B4-BE49-F238E27FC236}">
                <a16:creationId xmlns:a16="http://schemas.microsoft.com/office/drawing/2014/main" id="{3B148B14-9804-4E4C-A930-FD789DD837C2}"/>
              </a:ext>
            </a:extLst>
          </p:cNvPr>
          <p:cNvSpPr/>
          <p:nvPr/>
        </p:nvSpPr>
        <p:spPr>
          <a:xfrm>
            <a:off x="419100" y="1127376"/>
            <a:ext cx="1676400" cy="1447800"/>
          </a:xfrm>
          <a:prstGeom prst="wedgeEllipseCallout">
            <a:avLst>
              <a:gd name="adj1" fmla="val 106026"/>
              <a:gd name="adj2" fmla="val 15836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SELECT</a:t>
            </a:r>
          </a:p>
        </p:txBody>
      </p:sp>
      <p:pic>
        <p:nvPicPr>
          <p:cNvPr id="8" name="Picture 7">
            <a:extLst>
              <a:ext uri="{FF2B5EF4-FFF2-40B4-BE49-F238E27FC236}">
                <a16:creationId xmlns:a16="http://schemas.microsoft.com/office/drawing/2014/main" id="{3EECCAF5-9D34-43C6-B56B-622B24EC4899}"/>
              </a:ext>
            </a:extLst>
          </p:cNvPr>
          <p:cNvPicPr>
            <a:picLocks noChangeAspect="1"/>
          </p:cNvPicPr>
          <p:nvPr/>
        </p:nvPicPr>
        <p:blipFill rotWithShape="1">
          <a:blip r:embed="rId4"/>
          <a:srcRect l="30833" t="14336" r="31672" b="29133"/>
          <a:stretch/>
        </p:blipFill>
        <p:spPr>
          <a:xfrm>
            <a:off x="4114800" y="1676400"/>
            <a:ext cx="4876800" cy="4135979"/>
          </a:xfrm>
          <a:prstGeom prst="rect">
            <a:avLst/>
          </a:prstGeom>
        </p:spPr>
      </p:pic>
    </p:spTree>
    <p:custDataLst>
      <p:tags r:id="rId1"/>
    </p:custDataLst>
    <p:extLst>
      <p:ext uri="{BB962C8B-B14F-4D97-AF65-F5344CB8AC3E}">
        <p14:creationId xmlns:p14="http://schemas.microsoft.com/office/powerpoint/2010/main" val="194911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B9C520-A483-48B7-859C-B0B2F8D28CA2}"/>
              </a:ext>
            </a:extLst>
          </p:cNvPr>
          <p:cNvPicPr>
            <a:picLocks noChangeAspect="1"/>
          </p:cNvPicPr>
          <p:nvPr/>
        </p:nvPicPr>
        <p:blipFill rotWithShape="1">
          <a:blip r:embed="rId2"/>
          <a:srcRect l="11667" t="11481" r="12499"/>
          <a:stretch/>
        </p:blipFill>
        <p:spPr>
          <a:xfrm>
            <a:off x="609600" y="1447800"/>
            <a:ext cx="7848600" cy="4552950"/>
          </a:xfrm>
          <a:prstGeom prst="rect">
            <a:avLst/>
          </a:prstGeom>
        </p:spPr>
      </p:pic>
      <p:sp>
        <p:nvSpPr>
          <p:cNvPr id="4" name="TextBox 3">
            <a:extLst>
              <a:ext uri="{FF2B5EF4-FFF2-40B4-BE49-F238E27FC236}">
                <a16:creationId xmlns:a16="http://schemas.microsoft.com/office/drawing/2014/main" id="{028F7197-DE93-4D79-A683-E45D4EF6E456}"/>
              </a:ext>
            </a:extLst>
          </p:cNvPr>
          <p:cNvSpPr txBox="1"/>
          <p:nvPr/>
        </p:nvSpPr>
        <p:spPr>
          <a:xfrm>
            <a:off x="609600" y="518696"/>
            <a:ext cx="5995103" cy="661720"/>
          </a:xfrm>
          <a:prstGeom prst="rect">
            <a:avLst/>
          </a:prstGeom>
          <a:noFill/>
        </p:spPr>
        <p:txBody>
          <a:bodyPr wrap="none" rtlCol="0">
            <a:spAutoFit/>
          </a:bodyPr>
          <a:lstStyle/>
          <a:p>
            <a:r>
              <a:rPr lang="en-US" sz="3700" dirty="0">
                <a:solidFill>
                  <a:schemeClr val="accent6">
                    <a:lumMod val="75000"/>
                  </a:schemeClr>
                </a:solidFill>
                <a:latin typeface="Arial Narrow" panose="020B0606020202030204" pitchFamily="34" charset="0"/>
              </a:rPr>
              <a:t>Step 4.  Add New Communication</a:t>
            </a:r>
          </a:p>
        </p:txBody>
      </p:sp>
      <p:sp>
        <p:nvSpPr>
          <p:cNvPr id="5" name="Speech Bubble: Oval 4">
            <a:extLst>
              <a:ext uri="{FF2B5EF4-FFF2-40B4-BE49-F238E27FC236}">
                <a16:creationId xmlns:a16="http://schemas.microsoft.com/office/drawing/2014/main" id="{6664ED67-07FB-45B2-BBEA-FC6AEEBE3FED}"/>
              </a:ext>
            </a:extLst>
          </p:cNvPr>
          <p:cNvSpPr/>
          <p:nvPr/>
        </p:nvSpPr>
        <p:spPr>
          <a:xfrm>
            <a:off x="3048000" y="2743200"/>
            <a:ext cx="1752600" cy="917448"/>
          </a:xfrm>
          <a:prstGeom prst="wedgeEllipseCallout">
            <a:avLst>
              <a:gd name="adj1" fmla="val 178092"/>
              <a:gd name="adj2" fmla="val 15975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Select</a:t>
            </a:r>
          </a:p>
        </p:txBody>
      </p:sp>
    </p:spTree>
    <p:extLst>
      <p:ext uri="{BB962C8B-B14F-4D97-AF65-F5344CB8AC3E}">
        <p14:creationId xmlns:p14="http://schemas.microsoft.com/office/powerpoint/2010/main" val="357151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B9C520-A483-48B7-859C-B0B2F8D28CA2}"/>
              </a:ext>
            </a:extLst>
          </p:cNvPr>
          <p:cNvPicPr>
            <a:picLocks noChangeAspect="1"/>
          </p:cNvPicPr>
          <p:nvPr/>
        </p:nvPicPr>
        <p:blipFill rotWithShape="1">
          <a:blip r:embed="rId2"/>
          <a:srcRect l="11667" t="11481" r="12499"/>
          <a:stretch/>
        </p:blipFill>
        <p:spPr>
          <a:xfrm>
            <a:off x="609600" y="1447800"/>
            <a:ext cx="7848600" cy="4552950"/>
          </a:xfrm>
          <a:prstGeom prst="rect">
            <a:avLst/>
          </a:prstGeom>
        </p:spPr>
      </p:pic>
      <p:sp>
        <p:nvSpPr>
          <p:cNvPr id="4" name="TextBox 3">
            <a:extLst>
              <a:ext uri="{FF2B5EF4-FFF2-40B4-BE49-F238E27FC236}">
                <a16:creationId xmlns:a16="http://schemas.microsoft.com/office/drawing/2014/main" id="{028F7197-DE93-4D79-A683-E45D4EF6E456}"/>
              </a:ext>
            </a:extLst>
          </p:cNvPr>
          <p:cNvSpPr txBox="1"/>
          <p:nvPr/>
        </p:nvSpPr>
        <p:spPr>
          <a:xfrm>
            <a:off x="609600" y="518696"/>
            <a:ext cx="3725700" cy="661720"/>
          </a:xfrm>
          <a:prstGeom prst="rect">
            <a:avLst/>
          </a:prstGeom>
          <a:noFill/>
        </p:spPr>
        <p:txBody>
          <a:bodyPr wrap="none" rtlCol="0">
            <a:spAutoFit/>
          </a:bodyPr>
          <a:lstStyle/>
          <a:p>
            <a:r>
              <a:rPr lang="en-US" sz="3700" dirty="0">
                <a:solidFill>
                  <a:schemeClr val="accent6">
                    <a:lumMod val="75000"/>
                  </a:schemeClr>
                </a:solidFill>
                <a:latin typeface="Arial Narrow" panose="020B0606020202030204" pitchFamily="34" charset="0"/>
              </a:rPr>
              <a:t>Step 5.  File Reports</a:t>
            </a:r>
          </a:p>
        </p:txBody>
      </p:sp>
      <p:sp>
        <p:nvSpPr>
          <p:cNvPr id="5" name="Speech Bubble: Oval 4">
            <a:extLst>
              <a:ext uri="{FF2B5EF4-FFF2-40B4-BE49-F238E27FC236}">
                <a16:creationId xmlns:a16="http://schemas.microsoft.com/office/drawing/2014/main" id="{6664ED67-07FB-45B2-BBEA-FC6AEEBE3FED}"/>
              </a:ext>
            </a:extLst>
          </p:cNvPr>
          <p:cNvSpPr/>
          <p:nvPr/>
        </p:nvSpPr>
        <p:spPr>
          <a:xfrm>
            <a:off x="4953000" y="262968"/>
            <a:ext cx="1752600" cy="917448"/>
          </a:xfrm>
          <a:prstGeom prst="wedgeEllipseCallout">
            <a:avLst>
              <a:gd name="adj1" fmla="val 64768"/>
              <a:gd name="adj2" fmla="val 26371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Select</a:t>
            </a:r>
          </a:p>
        </p:txBody>
      </p:sp>
    </p:spTree>
    <p:extLst>
      <p:ext uri="{BB962C8B-B14F-4D97-AF65-F5344CB8AC3E}">
        <p14:creationId xmlns:p14="http://schemas.microsoft.com/office/powerpoint/2010/main" val="386477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6F3E83-AE1D-4B1F-ACA3-F17BA89CAABD}"/>
              </a:ext>
            </a:extLst>
          </p:cNvPr>
          <p:cNvPicPr>
            <a:picLocks noChangeAspect="1"/>
          </p:cNvPicPr>
          <p:nvPr/>
        </p:nvPicPr>
        <p:blipFill rotWithShape="1">
          <a:blip r:embed="rId2"/>
          <a:srcRect l="12500" t="11481" r="14166"/>
          <a:stretch/>
        </p:blipFill>
        <p:spPr>
          <a:xfrm>
            <a:off x="152400" y="1905000"/>
            <a:ext cx="3886200" cy="4552950"/>
          </a:xfrm>
          <a:prstGeom prst="rect">
            <a:avLst/>
          </a:prstGeom>
        </p:spPr>
      </p:pic>
      <p:pic>
        <p:nvPicPr>
          <p:cNvPr id="5" name="Picture 4">
            <a:extLst>
              <a:ext uri="{FF2B5EF4-FFF2-40B4-BE49-F238E27FC236}">
                <a16:creationId xmlns:a16="http://schemas.microsoft.com/office/drawing/2014/main" id="{A25B1863-CDC1-4BB4-B6D1-277867101DBA}"/>
              </a:ext>
            </a:extLst>
          </p:cNvPr>
          <p:cNvPicPr>
            <a:picLocks noChangeAspect="1"/>
          </p:cNvPicPr>
          <p:nvPr/>
        </p:nvPicPr>
        <p:blipFill rotWithShape="1">
          <a:blip r:embed="rId3"/>
          <a:srcRect l="11667" t="11481" r="11667"/>
          <a:stretch/>
        </p:blipFill>
        <p:spPr>
          <a:xfrm>
            <a:off x="4267200" y="1905000"/>
            <a:ext cx="4267200" cy="4552950"/>
          </a:xfrm>
          <a:prstGeom prst="rect">
            <a:avLst/>
          </a:prstGeom>
        </p:spPr>
      </p:pic>
      <p:sp>
        <p:nvSpPr>
          <p:cNvPr id="6" name="Speech Bubble: Oval 5">
            <a:extLst>
              <a:ext uri="{FF2B5EF4-FFF2-40B4-BE49-F238E27FC236}">
                <a16:creationId xmlns:a16="http://schemas.microsoft.com/office/drawing/2014/main" id="{3EE51B88-353F-4D8B-85D3-7C81AA1FDF41}"/>
              </a:ext>
            </a:extLst>
          </p:cNvPr>
          <p:cNvSpPr/>
          <p:nvPr/>
        </p:nvSpPr>
        <p:spPr>
          <a:xfrm>
            <a:off x="914400" y="1524000"/>
            <a:ext cx="1752600" cy="917448"/>
          </a:xfrm>
          <a:prstGeom prst="wedgeEllipseCallout">
            <a:avLst>
              <a:gd name="adj1" fmla="val -44629"/>
              <a:gd name="adj2" fmla="val 25085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Select</a:t>
            </a:r>
          </a:p>
        </p:txBody>
      </p:sp>
      <p:sp>
        <p:nvSpPr>
          <p:cNvPr id="7" name="Speech Bubble: Oval 6">
            <a:extLst>
              <a:ext uri="{FF2B5EF4-FFF2-40B4-BE49-F238E27FC236}">
                <a16:creationId xmlns:a16="http://schemas.microsoft.com/office/drawing/2014/main" id="{981DCDD0-38A3-4F51-B12F-8543A9D4E08C}"/>
              </a:ext>
            </a:extLst>
          </p:cNvPr>
          <p:cNvSpPr/>
          <p:nvPr/>
        </p:nvSpPr>
        <p:spPr>
          <a:xfrm>
            <a:off x="5083279" y="1676400"/>
            <a:ext cx="1752600" cy="917448"/>
          </a:xfrm>
          <a:prstGeom prst="wedgeEllipseCallout">
            <a:avLst>
              <a:gd name="adj1" fmla="val 115259"/>
              <a:gd name="adj2" fmla="val 2808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Select</a:t>
            </a:r>
          </a:p>
        </p:txBody>
      </p:sp>
      <p:sp>
        <p:nvSpPr>
          <p:cNvPr id="8" name="TextBox 7">
            <a:extLst>
              <a:ext uri="{FF2B5EF4-FFF2-40B4-BE49-F238E27FC236}">
                <a16:creationId xmlns:a16="http://schemas.microsoft.com/office/drawing/2014/main" id="{F65541F3-2261-4DE0-8121-A3A7186E5905}"/>
              </a:ext>
            </a:extLst>
          </p:cNvPr>
          <p:cNvSpPr txBox="1"/>
          <p:nvPr/>
        </p:nvSpPr>
        <p:spPr>
          <a:xfrm>
            <a:off x="609600" y="533400"/>
            <a:ext cx="4784387" cy="661720"/>
          </a:xfrm>
          <a:prstGeom prst="rect">
            <a:avLst/>
          </a:prstGeom>
          <a:noFill/>
        </p:spPr>
        <p:txBody>
          <a:bodyPr wrap="none" rtlCol="0">
            <a:spAutoFit/>
          </a:bodyPr>
          <a:lstStyle/>
          <a:p>
            <a:r>
              <a:rPr lang="en-US" sz="3700" dirty="0">
                <a:solidFill>
                  <a:schemeClr val="accent6">
                    <a:lumMod val="75000"/>
                  </a:schemeClr>
                </a:solidFill>
                <a:latin typeface="Arial Narrow" panose="020B0606020202030204" pitchFamily="34" charset="0"/>
              </a:rPr>
              <a:t>Step 6. Add Activity Report</a:t>
            </a:r>
          </a:p>
        </p:txBody>
      </p:sp>
    </p:spTree>
    <p:extLst>
      <p:ext uri="{BB962C8B-B14F-4D97-AF65-F5344CB8AC3E}">
        <p14:creationId xmlns:p14="http://schemas.microsoft.com/office/powerpoint/2010/main" val="2057231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ABB4C6-D06E-4BCA-A3CB-3A2E20AE72A4}"/>
              </a:ext>
            </a:extLst>
          </p:cNvPr>
          <p:cNvSpPr txBox="1"/>
          <p:nvPr/>
        </p:nvSpPr>
        <p:spPr>
          <a:xfrm>
            <a:off x="2274939" y="1520145"/>
            <a:ext cx="4579374" cy="3847207"/>
          </a:xfrm>
          <a:prstGeom prst="rect">
            <a:avLst/>
          </a:prstGeom>
          <a:noFill/>
        </p:spPr>
        <p:txBody>
          <a:bodyPr wrap="square">
            <a:spAutoFit/>
          </a:bodyPr>
          <a:lstStyle/>
          <a:p>
            <a:pPr marL="594360" lvl="2" indent="0">
              <a:buNone/>
            </a:pPr>
            <a:endParaRPr lang="en-US" sz="1600" dirty="0"/>
          </a:p>
          <a:p>
            <a:pPr lvl="1"/>
            <a:r>
              <a:rPr lang="en-US" b="1" dirty="0"/>
              <a:t>BEGA Statute:</a:t>
            </a:r>
          </a:p>
          <a:p>
            <a:pPr lvl="2">
              <a:buFont typeface="Courier New" panose="02070309020205020404" pitchFamily="49" charset="0"/>
              <a:buChar char="o"/>
            </a:pPr>
            <a:r>
              <a:rPr lang="en-US" sz="2400" b="1" dirty="0"/>
              <a:t>The Ethics Act</a:t>
            </a:r>
          </a:p>
          <a:p>
            <a:pPr lvl="2">
              <a:buFont typeface="Courier New" panose="02070309020205020404" pitchFamily="49" charset="0"/>
              <a:buChar char="o"/>
            </a:pPr>
            <a:r>
              <a:rPr lang="en-US" sz="2400" b="1" dirty="0"/>
              <a:t>Jurisdiction</a:t>
            </a:r>
          </a:p>
          <a:p>
            <a:pPr marL="594360" lvl="2" indent="0">
              <a:buNone/>
            </a:pPr>
            <a:endParaRPr lang="en-US" sz="2400" b="1" dirty="0"/>
          </a:p>
          <a:p>
            <a:pPr lvl="1"/>
            <a:r>
              <a:rPr lang="en-US" b="1" dirty="0"/>
              <a:t>BEGA Structure:</a:t>
            </a:r>
          </a:p>
          <a:p>
            <a:pPr lvl="2">
              <a:buFont typeface="Courier New" panose="02070309020205020404" pitchFamily="49" charset="0"/>
              <a:buChar char="o"/>
            </a:pPr>
            <a:r>
              <a:rPr lang="en-US" sz="2400" b="1" dirty="0"/>
              <a:t>Five-member Board</a:t>
            </a:r>
          </a:p>
          <a:p>
            <a:pPr lvl="2">
              <a:buFont typeface="Courier New" panose="02070309020205020404" pitchFamily="49" charset="0"/>
              <a:buChar char="o"/>
            </a:pPr>
            <a:r>
              <a:rPr lang="en-US" sz="2400" b="1" dirty="0"/>
              <a:t>Office of Open Government</a:t>
            </a:r>
          </a:p>
          <a:p>
            <a:pPr lvl="2">
              <a:buFont typeface="Courier New" panose="02070309020205020404" pitchFamily="49" charset="0"/>
              <a:buChar char="o"/>
            </a:pPr>
            <a:r>
              <a:rPr lang="en-US" sz="2400" b="1" dirty="0"/>
              <a:t>Office of Government Ethics</a:t>
            </a:r>
          </a:p>
        </p:txBody>
      </p:sp>
      <p:pic>
        <p:nvPicPr>
          <p:cNvPr id="4" name="Picture 3">
            <a:extLst>
              <a:ext uri="{FF2B5EF4-FFF2-40B4-BE49-F238E27FC236}">
                <a16:creationId xmlns:a16="http://schemas.microsoft.com/office/drawing/2014/main" id="{BE179D75-DF9A-441D-883E-5176AD2269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645" r="2" b="4373"/>
          <a:stretch/>
        </p:blipFill>
        <p:spPr>
          <a:xfrm>
            <a:off x="5860681" y="0"/>
            <a:ext cx="3283319" cy="2438400"/>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p:spPr>
      </p:pic>
    </p:spTree>
    <p:custDataLst>
      <p:tags r:id="rId1"/>
    </p:custDataLst>
    <p:extLst>
      <p:ext uri="{BB962C8B-B14F-4D97-AF65-F5344CB8AC3E}">
        <p14:creationId xmlns:p14="http://schemas.microsoft.com/office/powerpoint/2010/main" val="375906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EEE95A-6A8E-48D7-9D82-122D6246B05C}"/>
              </a:ext>
            </a:extLst>
          </p:cNvPr>
          <p:cNvPicPr>
            <a:picLocks noChangeAspect="1"/>
          </p:cNvPicPr>
          <p:nvPr/>
        </p:nvPicPr>
        <p:blipFill rotWithShape="1">
          <a:blip r:embed="rId3"/>
          <a:srcRect l="12499" t="20371" r="11668"/>
          <a:stretch/>
        </p:blipFill>
        <p:spPr>
          <a:xfrm>
            <a:off x="497958" y="1253951"/>
            <a:ext cx="8036442" cy="4746799"/>
          </a:xfrm>
          <a:prstGeom prst="rect">
            <a:avLst/>
          </a:prstGeom>
        </p:spPr>
      </p:pic>
      <p:sp>
        <p:nvSpPr>
          <p:cNvPr id="4" name="TextBox 3">
            <a:extLst>
              <a:ext uri="{FF2B5EF4-FFF2-40B4-BE49-F238E27FC236}">
                <a16:creationId xmlns:a16="http://schemas.microsoft.com/office/drawing/2014/main" id="{25B809FB-F943-4406-87AC-96DDF15969EC}"/>
              </a:ext>
            </a:extLst>
          </p:cNvPr>
          <p:cNvSpPr txBox="1"/>
          <p:nvPr/>
        </p:nvSpPr>
        <p:spPr>
          <a:xfrm>
            <a:off x="762000" y="609600"/>
            <a:ext cx="5202386" cy="661720"/>
          </a:xfrm>
          <a:prstGeom prst="rect">
            <a:avLst/>
          </a:prstGeom>
          <a:noFill/>
        </p:spPr>
        <p:txBody>
          <a:bodyPr wrap="none" rtlCol="0">
            <a:spAutoFit/>
          </a:bodyPr>
          <a:lstStyle/>
          <a:p>
            <a:r>
              <a:rPr lang="en-US" sz="3700" b="1" dirty="0">
                <a:solidFill>
                  <a:schemeClr val="accent6">
                    <a:lumMod val="75000"/>
                  </a:schemeClr>
                </a:solidFill>
                <a:latin typeface="Arial Narrow" panose="020B0606020202030204" pitchFamily="34" charset="0"/>
              </a:rPr>
              <a:t>Step 7. Check for Accuracy</a:t>
            </a:r>
          </a:p>
        </p:txBody>
      </p:sp>
    </p:spTree>
    <p:custDataLst>
      <p:tags r:id="rId1"/>
    </p:custDataLst>
    <p:extLst>
      <p:ext uri="{BB962C8B-B14F-4D97-AF65-F5344CB8AC3E}">
        <p14:creationId xmlns:p14="http://schemas.microsoft.com/office/powerpoint/2010/main" val="1365466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 y="2743200"/>
            <a:ext cx="8610600" cy="25908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Renewing Lobbyist Registration</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8686800" cy="1424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23641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Step 1. Select Registrant to open.</a:t>
            </a:r>
          </a:p>
        </p:txBody>
      </p:sp>
      <p:pic>
        <p:nvPicPr>
          <p:cNvPr id="4" name="Content Placeholder 3"/>
          <p:cNvPicPr>
            <a:picLocks noGrp="1"/>
          </p:cNvPicPr>
          <p:nvPr>
            <p:ph idx="1"/>
          </p:nvPr>
        </p:nvPicPr>
        <p:blipFill rotWithShape="1">
          <a:blip r:embed="rId3"/>
          <a:srcRect r="51225"/>
          <a:stretch/>
        </p:blipFill>
        <p:spPr bwMode="auto">
          <a:xfrm>
            <a:off x="1443038" y="1981201"/>
            <a:ext cx="6329362" cy="3657600"/>
          </a:xfrm>
          <a:prstGeom prst="rect">
            <a:avLst/>
          </a:prstGeom>
          <a:ln>
            <a:noFill/>
          </a:ln>
          <a:extLst>
            <a:ext uri="{53640926-AAD7-44D8-BBD7-CCE9431645EC}">
              <a14:shadowObscured xmlns:a14="http://schemas.microsoft.com/office/drawing/2010/main"/>
            </a:ext>
          </a:extLst>
        </p:spPr>
      </p:pic>
      <p:sp>
        <p:nvSpPr>
          <p:cNvPr id="9" name="Oval Callout 8"/>
          <p:cNvSpPr/>
          <p:nvPr/>
        </p:nvSpPr>
        <p:spPr>
          <a:xfrm>
            <a:off x="5029200" y="1414159"/>
            <a:ext cx="1676400" cy="1447800"/>
          </a:xfrm>
          <a:prstGeom prst="wedgeEllipseCallout">
            <a:avLst>
              <a:gd name="adj1" fmla="val -141793"/>
              <a:gd name="adj2" fmla="val 13369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SELECT</a:t>
            </a:r>
          </a:p>
        </p:txBody>
      </p:sp>
    </p:spTree>
    <p:custDataLst>
      <p:tags r:id="rId1"/>
    </p:custDataLst>
    <p:extLst>
      <p:ext uri="{BB962C8B-B14F-4D97-AF65-F5344CB8AC3E}">
        <p14:creationId xmlns:p14="http://schemas.microsoft.com/office/powerpoint/2010/main" val="283252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328" y="770782"/>
            <a:ext cx="6571343" cy="1049235"/>
          </a:xfrm>
        </p:spPr>
        <p:txBody>
          <a:bodyPr>
            <a:normAutofit fontScale="90000"/>
          </a:bodyPr>
          <a:lstStyle/>
          <a:p>
            <a:r>
              <a:rPr lang="en-US"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Step 2. Select “Manage Profile”</a:t>
            </a:r>
          </a:p>
        </p:txBody>
      </p:sp>
      <p:pic>
        <p:nvPicPr>
          <p:cNvPr id="4" name="Content Placeholder 3"/>
          <p:cNvPicPr>
            <a:picLocks noGrp="1"/>
          </p:cNvPicPr>
          <p:nvPr>
            <p:ph idx="1"/>
          </p:nvPr>
        </p:nvPicPr>
        <p:blipFill rotWithShape="1">
          <a:blip r:embed="rId3"/>
          <a:srcRect r="50276" b="6638"/>
          <a:stretch/>
        </p:blipFill>
        <p:spPr bwMode="auto">
          <a:xfrm>
            <a:off x="457200" y="1295400"/>
            <a:ext cx="8229600" cy="4740709"/>
          </a:xfrm>
          <a:prstGeom prst="rect">
            <a:avLst/>
          </a:prstGeom>
          <a:ln>
            <a:noFill/>
          </a:ln>
          <a:extLst>
            <a:ext uri="{53640926-AAD7-44D8-BBD7-CCE9431645EC}">
              <a14:shadowObscured xmlns:a14="http://schemas.microsoft.com/office/drawing/2010/main"/>
            </a:ext>
          </a:extLst>
        </p:spPr>
      </p:pic>
      <p:sp>
        <p:nvSpPr>
          <p:cNvPr id="5" name="Oval Callout 4"/>
          <p:cNvSpPr/>
          <p:nvPr/>
        </p:nvSpPr>
        <p:spPr>
          <a:xfrm>
            <a:off x="3529965" y="2999740"/>
            <a:ext cx="2084070" cy="858520"/>
          </a:xfrm>
          <a:prstGeom prst="wedgeEllipseCallout">
            <a:avLst>
              <a:gd name="adj1" fmla="val 85120"/>
              <a:gd name="adj2" fmla="val 174094"/>
            </a:avLst>
          </a:prstGeom>
          <a:solidFill>
            <a:srgbClr val="FFFF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b="1">
                <a:ln w="9525" cap="rnd" cmpd="sng" algn="ctr">
                  <a:solidFill>
                    <a:srgbClr val="000000"/>
                  </a:solidFill>
                  <a:prstDash val="solid"/>
                  <a:bevel/>
                </a:ln>
                <a:solidFill>
                  <a:srgbClr val="000000"/>
                </a:solidFill>
                <a:effectLst/>
                <a:latin typeface="Calibri"/>
                <a:ea typeface="Calibri"/>
                <a:cs typeface="Times New Roman"/>
              </a:rPr>
              <a:t>Select Manage Profile</a:t>
            </a:r>
            <a:endParaRPr lang="en-US" sz="1100">
              <a:effectLst/>
              <a:latin typeface="Calibri"/>
              <a:ea typeface="Calibri"/>
              <a:cs typeface="Times New Roman"/>
            </a:endParaRPr>
          </a:p>
        </p:txBody>
      </p:sp>
    </p:spTree>
    <p:custDataLst>
      <p:tags r:id="rId1"/>
    </p:custDataLst>
    <p:extLst>
      <p:ext uri="{BB962C8B-B14F-4D97-AF65-F5344CB8AC3E}">
        <p14:creationId xmlns:p14="http://schemas.microsoft.com/office/powerpoint/2010/main" val="403552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fltVal val="0"/>
                                          </p:val>
                                        </p:tav>
                                        <p:tav tm="100000">
                                          <p:val>
                                            <p:strVal val="#ppt_w"/>
                                          </p:val>
                                        </p:tav>
                                      </p:tavLst>
                                    </p:anim>
                                    <p:anim calcmode="lin" valueType="num">
                                      <p:cBhvr>
                                        <p:cTn id="11" dur="1000" fill="hold"/>
                                        <p:tgtEl>
                                          <p:spTgt spid="2"/>
                                        </p:tgtEl>
                                        <p:attrNameLst>
                                          <p:attrName>ppt_h</p:attrName>
                                        </p:attrNameLst>
                                      </p:cBhvr>
                                      <p:tavLst>
                                        <p:tav tm="0">
                                          <p:val>
                                            <p:fltVal val="0"/>
                                          </p:val>
                                        </p:tav>
                                        <p:tav tm="100000">
                                          <p:val>
                                            <p:strVal val="#ppt_h"/>
                                          </p:val>
                                        </p:tav>
                                      </p:tavLst>
                                    </p:anim>
                                    <p:anim calcmode="lin" valueType="num">
                                      <p:cBhvr>
                                        <p:cTn id="12" dur="1000" fill="hold"/>
                                        <p:tgtEl>
                                          <p:spTgt spid="2"/>
                                        </p:tgtEl>
                                        <p:attrNameLst>
                                          <p:attrName>style.rotation</p:attrName>
                                        </p:attrNameLst>
                                      </p:cBhvr>
                                      <p:tavLst>
                                        <p:tav tm="0">
                                          <p:val>
                                            <p:fltVal val="90"/>
                                          </p:val>
                                        </p:tav>
                                        <p:tav tm="100000">
                                          <p:val>
                                            <p:fltVal val="0"/>
                                          </p:val>
                                        </p:tav>
                                      </p:tavLst>
                                    </p:anim>
                                    <p:animEffect transition="in" filter="fade">
                                      <p:cBhvr>
                                        <p:cTn id="13" dur="1000"/>
                                        <p:tgtEl>
                                          <p:spTgt spid="2"/>
                                        </p:tgtEl>
                                      </p:cBhvr>
                                    </p:animEffect>
                                  </p:childTnLst>
                                </p:cTn>
                              </p:par>
                              <p:par>
                                <p:cTn id="14" presetID="26"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80">
                                          <p:stCondLst>
                                            <p:cond delay="0"/>
                                          </p:stCondLst>
                                        </p:cTn>
                                        <p:tgtEl>
                                          <p:spTgt spid="5"/>
                                        </p:tgtEl>
                                      </p:cBhvr>
                                    </p:animEffect>
                                    <p:anim calcmode="lin" valueType="num">
                                      <p:cBhvr>
                                        <p:cTn id="1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2" dur="26">
                                          <p:stCondLst>
                                            <p:cond delay="650"/>
                                          </p:stCondLst>
                                        </p:cTn>
                                        <p:tgtEl>
                                          <p:spTgt spid="5"/>
                                        </p:tgtEl>
                                      </p:cBhvr>
                                      <p:to x="100000" y="60000"/>
                                    </p:animScale>
                                    <p:animScale>
                                      <p:cBhvr>
                                        <p:cTn id="23" dur="166" decel="50000">
                                          <p:stCondLst>
                                            <p:cond delay="676"/>
                                          </p:stCondLst>
                                        </p:cTn>
                                        <p:tgtEl>
                                          <p:spTgt spid="5"/>
                                        </p:tgtEl>
                                      </p:cBhvr>
                                      <p:to x="100000" y="100000"/>
                                    </p:animScale>
                                    <p:animScale>
                                      <p:cBhvr>
                                        <p:cTn id="24" dur="26">
                                          <p:stCondLst>
                                            <p:cond delay="1312"/>
                                          </p:stCondLst>
                                        </p:cTn>
                                        <p:tgtEl>
                                          <p:spTgt spid="5"/>
                                        </p:tgtEl>
                                      </p:cBhvr>
                                      <p:to x="100000" y="80000"/>
                                    </p:animScale>
                                    <p:animScale>
                                      <p:cBhvr>
                                        <p:cTn id="25" dur="166" decel="50000">
                                          <p:stCondLst>
                                            <p:cond delay="1338"/>
                                          </p:stCondLst>
                                        </p:cTn>
                                        <p:tgtEl>
                                          <p:spTgt spid="5"/>
                                        </p:tgtEl>
                                      </p:cBhvr>
                                      <p:to x="100000" y="100000"/>
                                    </p:animScale>
                                    <p:animScale>
                                      <p:cBhvr>
                                        <p:cTn id="26" dur="26">
                                          <p:stCondLst>
                                            <p:cond delay="1642"/>
                                          </p:stCondLst>
                                        </p:cTn>
                                        <p:tgtEl>
                                          <p:spTgt spid="5"/>
                                        </p:tgtEl>
                                      </p:cBhvr>
                                      <p:to x="100000" y="90000"/>
                                    </p:animScale>
                                    <p:animScale>
                                      <p:cBhvr>
                                        <p:cTn id="27" dur="166" decel="50000">
                                          <p:stCondLst>
                                            <p:cond delay="1668"/>
                                          </p:stCondLst>
                                        </p:cTn>
                                        <p:tgtEl>
                                          <p:spTgt spid="5"/>
                                        </p:tgtEl>
                                      </p:cBhvr>
                                      <p:to x="100000" y="100000"/>
                                    </p:animScale>
                                    <p:animScale>
                                      <p:cBhvr>
                                        <p:cTn id="28" dur="26">
                                          <p:stCondLst>
                                            <p:cond delay="1808"/>
                                          </p:stCondLst>
                                        </p:cTn>
                                        <p:tgtEl>
                                          <p:spTgt spid="5"/>
                                        </p:tgtEl>
                                      </p:cBhvr>
                                      <p:to x="100000" y="95000"/>
                                    </p:animScale>
                                    <p:animScale>
                                      <p:cBhvr>
                                        <p:cTn id="29"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prst="riblet"/>
              <a:contourClr>
                <a:schemeClr val="accent2">
                  <a:shade val="75000"/>
                </a:schemeClr>
              </a:contourClr>
            </a:sp3d>
          </a:bodyPr>
          <a:lstStyle/>
          <a:p>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3500" sx="102000" sy="102000" algn="ctr" rotWithShape="0">
                    <a:prstClr val="black">
                      <a:alpha val="40000"/>
                    </a:prstClr>
                  </a:outerShdw>
                </a:effectLst>
              </a:rPr>
              <a:t>Step 3. Add New Compensation </a:t>
            </a:r>
          </a:p>
        </p:txBody>
      </p:sp>
      <p:pic>
        <p:nvPicPr>
          <p:cNvPr id="4" name="Content Placeholder 3"/>
          <p:cNvPicPr>
            <a:picLocks noGrp="1"/>
          </p:cNvPicPr>
          <p:nvPr>
            <p:ph idx="1"/>
          </p:nvPr>
        </p:nvPicPr>
        <p:blipFill rotWithShape="1">
          <a:blip r:embed="rId3"/>
          <a:srcRect r="50145"/>
          <a:stretch/>
        </p:blipFill>
        <p:spPr bwMode="auto">
          <a:xfrm>
            <a:off x="1219200" y="1905000"/>
            <a:ext cx="7010400" cy="4572000"/>
          </a:xfrm>
          <a:prstGeom prst="rect">
            <a:avLst/>
          </a:prstGeom>
          <a:ln>
            <a:noFill/>
          </a:ln>
          <a:extLst>
            <a:ext uri="{53640926-AAD7-44D8-BBD7-CCE9431645EC}">
              <a14:shadowObscured xmlns:a14="http://schemas.microsoft.com/office/drawing/2010/main"/>
            </a:ext>
          </a:extLst>
        </p:spPr>
      </p:pic>
      <p:sp>
        <p:nvSpPr>
          <p:cNvPr id="5" name="Oval Callout 4"/>
          <p:cNvSpPr/>
          <p:nvPr/>
        </p:nvSpPr>
        <p:spPr>
          <a:xfrm>
            <a:off x="6096000" y="1853755"/>
            <a:ext cx="2216150" cy="990600"/>
          </a:xfrm>
          <a:prstGeom prst="wedgeEllipseCallout">
            <a:avLst>
              <a:gd name="adj1" fmla="val -38383"/>
              <a:gd name="adj2" fmla="val 21950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b="1" dirty="0">
                <a:solidFill>
                  <a:srgbClr val="F2F2F2"/>
                </a:solidFill>
                <a:effectLst/>
                <a:ea typeface="Calibri"/>
                <a:cs typeface="Times New Roman"/>
              </a:rPr>
              <a:t>Add New Compensation</a:t>
            </a:r>
            <a:endParaRPr lang="en-US" sz="1100" dirty="0">
              <a:effectLst/>
              <a:ea typeface="Calibri"/>
              <a:cs typeface="Times New Roman"/>
            </a:endParaRPr>
          </a:p>
        </p:txBody>
      </p:sp>
    </p:spTree>
    <p:custDataLst>
      <p:tags r:id="rId1"/>
    </p:custDataLst>
    <p:extLst>
      <p:ext uri="{BB962C8B-B14F-4D97-AF65-F5344CB8AC3E}">
        <p14:creationId xmlns:p14="http://schemas.microsoft.com/office/powerpoint/2010/main" val="150737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45"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ppt_w</p:attrName>
                                        </p:attrNameLst>
                                      </p:cBhvr>
                                      <p:tavLst>
                                        <p:tav tm="0" fmla="#ppt_w*sin(2.5*pi*$)">
                                          <p:val>
                                            <p:fltVal val="0"/>
                                          </p:val>
                                        </p:tav>
                                        <p:tav tm="100000">
                                          <p:val>
                                            <p:fltVal val="1"/>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childTnLst>
                                </p:cTn>
                              </p:par>
                            </p:childTnLst>
                          </p:cTn>
                        </p:par>
                        <p:par>
                          <p:cTn id="16" fill="hold">
                            <p:stCondLst>
                              <p:cond delay="2000"/>
                            </p:stCondLst>
                            <p:childTnLst>
                              <p:par>
                                <p:cTn id="17" presetID="53" presetClass="entr" presetSubtype="16" fill="hold" grpId="1"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838200"/>
            <a:ext cx="6571343" cy="1049235"/>
          </a:xfrm>
        </p:spPr>
        <p:txBody>
          <a:bodyPr>
            <a:normAutofit/>
          </a:bodyPr>
          <a:lstStyle/>
          <a:p>
            <a:r>
              <a:rPr lang="en-US" sz="2800" dirty="0"/>
              <a:t>Step 4. Fill Accordingly and Save </a:t>
            </a:r>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6125" t="16483" r="66410" b="28790"/>
          <a:stretch/>
        </p:blipFill>
        <p:spPr bwMode="auto">
          <a:xfrm>
            <a:off x="304800" y="1219200"/>
            <a:ext cx="8492067"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83825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par>
                                <p:cTn id="21" presetID="45"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2000"/>
                                        <p:tgtEl>
                                          <p:spTgt spid="2"/>
                                        </p:tgtEl>
                                      </p:cBhvr>
                                    </p:animEffect>
                                    <p:anim calcmode="lin" valueType="num">
                                      <p:cBhvr>
                                        <p:cTn id="24" dur="2000" fill="hold"/>
                                        <p:tgtEl>
                                          <p:spTgt spid="2"/>
                                        </p:tgtEl>
                                        <p:attrNameLst>
                                          <p:attrName>ppt_w</p:attrName>
                                        </p:attrNameLst>
                                      </p:cBhvr>
                                      <p:tavLst>
                                        <p:tav tm="0" fmla="#ppt_w*sin(2.5*pi*$)">
                                          <p:val>
                                            <p:fltVal val="0"/>
                                          </p:val>
                                        </p:tav>
                                        <p:tav tm="100000">
                                          <p:val>
                                            <p:fltVal val="1"/>
                                          </p:val>
                                        </p:tav>
                                      </p:tavLst>
                                    </p:anim>
                                    <p:anim calcmode="lin" valueType="num">
                                      <p:cBhvr>
                                        <p:cTn id="25"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0"/>
            <a:ext cx="8229600" cy="1143000"/>
          </a:xfrm>
        </p:spPr>
        <p:txBody>
          <a:bodyPr>
            <a:normAutofit/>
          </a:bodyPr>
          <a:lstStyle/>
          <a:p>
            <a:r>
              <a:rPr lang="en-US" sz="3600" dirty="0">
                <a:ln w="1905"/>
                <a:solidFill>
                  <a:schemeClr val="tx1"/>
                </a:solidFill>
                <a:effectLst>
                  <a:innerShdw blurRad="69850" dist="43180" dir="5400000">
                    <a:srgbClr val="000000">
                      <a:alpha val="65000"/>
                    </a:srgbClr>
                  </a:innerShdw>
                </a:effectLst>
              </a:rPr>
              <a:t>Step 5.  Select File Reports </a:t>
            </a:r>
          </a:p>
        </p:txBody>
      </p:sp>
      <p:pic>
        <p:nvPicPr>
          <p:cNvPr id="4" name="Content Placeholder 3"/>
          <p:cNvPicPr>
            <a:picLocks noGrp="1"/>
          </p:cNvPicPr>
          <p:nvPr>
            <p:ph idx="1"/>
          </p:nvPr>
        </p:nvPicPr>
        <p:blipFill rotWithShape="1">
          <a:blip r:embed="rId3"/>
          <a:srcRect r="51326"/>
          <a:stretch/>
        </p:blipFill>
        <p:spPr bwMode="auto">
          <a:xfrm>
            <a:off x="76200" y="1524000"/>
            <a:ext cx="8915400" cy="4953000"/>
          </a:xfrm>
          <a:prstGeom prst="rect">
            <a:avLst/>
          </a:prstGeom>
          <a:ln>
            <a:noFill/>
          </a:ln>
          <a:extLst>
            <a:ext uri="{53640926-AAD7-44D8-BBD7-CCE9431645EC}">
              <a14:shadowObscured xmlns:a14="http://schemas.microsoft.com/office/drawing/2010/main"/>
            </a:ext>
          </a:extLst>
        </p:spPr>
      </p:pic>
      <p:sp>
        <p:nvSpPr>
          <p:cNvPr id="5" name="Oval Callout 4"/>
          <p:cNvSpPr/>
          <p:nvPr/>
        </p:nvSpPr>
        <p:spPr>
          <a:xfrm>
            <a:off x="6858000" y="436563"/>
            <a:ext cx="1662430" cy="1011237"/>
          </a:xfrm>
          <a:prstGeom prst="wedgeEllipseCallout">
            <a:avLst>
              <a:gd name="adj1" fmla="val -78860"/>
              <a:gd name="adj2" fmla="val 253588"/>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100" b="1" dirty="0">
                <a:effectLst/>
                <a:ea typeface="Calibri"/>
                <a:cs typeface="Times New Roman"/>
              </a:rPr>
              <a:t>Select File Reports</a:t>
            </a:r>
            <a:endParaRPr lang="en-US" sz="1100" dirty="0">
              <a:effectLst/>
              <a:ea typeface="Calibri"/>
              <a:cs typeface="Times New Roman"/>
            </a:endParaRPr>
          </a:p>
        </p:txBody>
      </p:sp>
    </p:spTree>
    <p:custDataLst>
      <p:tags r:id="rId1"/>
    </p:custDataLst>
    <p:extLst>
      <p:ext uri="{BB962C8B-B14F-4D97-AF65-F5344CB8AC3E}">
        <p14:creationId xmlns:p14="http://schemas.microsoft.com/office/powerpoint/2010/main" val="150383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a:t>Step 6.  Add New Registration Report</a:t>
            </a:r>
          </a:p>
        </p:txBody>
      </p:sp>
      <p:pic>
        <p:nvPicPr>
          <p:cNvPr id="4" name="Content Placeholder 3"/>
          <p:cNvPicPr>
            <a:picLocks noGrp="1"/>
          </p:cNvPicPr>
          <p:nvPr>
            <p:ph idx="1"/>
          </p:nvPr>
        </p:nvPicPr>
        <p:blipFill rotWithShape="1">
          <a:blip r:embed="rId3"/>
          <a:stretch/>
        </p:blipFill>
        <p:spPr bwMode="auto">
          <a:xfrm>
            <a:off x="1128713" y="2887589"/>
            <a:ext cx="6570662" cy="1847998"/>
          </a:xfrm>
          <a:prstGeom prst="rect">
            <a:avLst/>
          </a:prstGeom>
          <a:ln>
            <a:noFill/>
          </a:ln>
          <a:extLst>
            <a:ext uri="{53640926-AAD7-44D8-BBD7-CCE9431645EC}">
              <a14:shadowObscured xmlns:a14="http://schemas.microsoft.com/office/drawing/2010/main"/>
            </a:ext>
          </a:extLst>
        </p:spPr>
      </p:pic>
      <p:sp>
        <p:nvSpPr>
          <p:cNvPr id="5" name="Oval Callout 4"/>
          <p:cNvSpPr/>
          <p:nvPr/>
        </p:nvSpPr>
        <p:spPr>
          <a:xfrm>
            <a:off x="381000" y="2438400"/>
            <a:ext cx="1627505" cy="854075"/>
          </a:xfrm>
          <a:prstGeom prst="wedgeEllipseCallout">
            <a:avLst>
              <a:gd name="adj1" fmla="val 296187"/>
              <a:gd name="adj2" fmla="val 162386"/>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100" b="1">
                <a:solidFill>
                  <a:srgbClr val="F2F2F2"/>
                </a:solidFill>
                <a:effectLst/>
                <a:ea typeface="Calibri"/>
                <a:cs typeface="Times New Roman"/>
              </a:rPr>
              <a:t>Add New Registration Report</a:t>
            </a:r>
            <a:endParaRPr lang="en-US" sz="1100">
              <a:effectLst/>
              <a:ea typeface="Calibri"/>
              <a:cs typeface="Times New Roman"/>
            </a:endParaRPr>
          </a:p>
        </p:txBody>
      </p:sp>
    </p:spTree>
    <p:custDataLst>
      <p:tags r:id="rId1"/>
    </p:custDataLst>
    <p:extLst>
      <p:ext uri="{BB962C8B-B14F-4D97-AF65-F5344CB8AC3E}">
        <p14:creationId xmlns:p14="http://schemas.microsoft.com/office/powerpoint/2010/main" val="231100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3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4907" y="800965"/>
            <a:ext cx="8229600" cy="487362"/>
          </a:xfrm>
        </p:spPr>
        <p:txBody>
          <a:bodyPr>
            <a:noAutofit/>
          </a:bodyPr>
          <a:lstStyle/>
          <a:p>
            <a:r>
              <a:rPr lang="en-US" dirty="0">
                <a:solidFill>
                  <a:schemeClr val="tx1"/>
                </a:solidFill>
                <a:effectLst/>
              </a:rPr>
              <a:t>Step 7a. Select Report Type</a:t>
            </a:r>
            <a:endParaRPr lang="en-US" dirty="0">
              <a:solidFill>
                <a:schemeClr val="tx1"/>
              </a:solidFill>
            </a:endParaRPr>
          </a:p>
        </p:txBody>
      </p:sp>
      <p:pic>
        <p:nvPicPr>
          <p:cNvPr id="4" name="Content Placeholder 3"/>
          <p:cNvPicPr>
            <a:picLocks noGrp="1"/>
          </p:cNvPicPr>
          <p:nvPr>
            <p:ph idx="1"/>
          </p:nvPr>
        </p:nvPicPr>
        <p:blipFill rotWithShape="1">
          <a:blip r:embed="rId3"/>
          <a:srcRect r="50134"/>
          <a:stretch/>
        </p:blipFill>
        <p:spPr bwMode="auto">
          <a:xfrm>
            <a:off x="609600" y="1905000"/>
            <a:ext cx="7924800" cy="4953000"/>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894907" y="1288327"/>
            <a:ext cx="7772400" cy="584775"/>
          </a:xfrm>
          <a:prstGeom prst="rect">
            <a:avLst/>
          </a:prstGeom>
          <a:noFill/>
        </p:spPr>
        <p:txBody>
          <a:bodyPr wrap="square" rtlCol="0">
            <a:spAutoFit/>
          </a:bodyPr>
          <a:lstStyle/>
          <a:p>
            <a:r>
              <a:rPr lang="en-US" sz="3200" dirty="0"/>
              <a:t>Step 7b. Select Report Period</a:t>
            </a:r>
          </a:p>
        </p:txBody>
      </p:sp>
      <p:sp>
        <p:nvSpPr>
          <p:cNvPr id="2" name="Arrow: Down 1">
            <a:extLst>
              <a:ext uri="{FF2B5EF4-FFF2-40B4-BE49-F238E27FC236}">
                <a16:creationId xmlns:a16="http://schemas.microsoft.com/office/drawing/2014/main" id="{40D7C471-5975-CCFD-971C-B2BB4E2994AB}"/>
              </a:ext>
            </a:extLst>
          </p:cNvPr>
          <p:cNvSpPr/>
          <p:nvPr/>
        </p:nvSpPr>
        <p:spPr>
          <a:xfrm>
            <a:off x="2286000" y="26670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55FD6E7F-2E34-13EF-E2B5-35EC82936447}"/>
              </a:ext>
            </a:extLst>
          </p:cNvPr>
          <p:cNvSpPr/>
          <p:nvPr/>
        </p:nvSpPr>
        <p:spPr>
          <a:xfrm>
            <a:off x="4253484" y="275130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5847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par>
                                <p:cTn id="18" presetID="2" presetClass="entr" presetSubtype="9"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0-#ppt_w/2"/>
                                          </p:val>
                                        </p:tav>
                                        <p:tav tm="100000">
                                          <p:val>
                                            <p:strVal val="#ppt_x"/>
                                          </p:val>
                                        </p:tav>
                                      </p:tavLst>
                                    </p:anim>
                                    <p:anim calcmode="lin" valueType="num">
                                      <p:cBhvr additive="base">
                                        <p:cTn id="21"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down)">
                                      <p:cBhvr>
                                        <p:cTn id="26" dur="1000"/>
                                        <p:tgtEl>
                                          <p:spTgt spid="7">
                                            <p:txEl>
                                              <p:pRg st="0" end="0"/>
                                            </p:txEl>
                                          </p:spTgt>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 calcmode="lin" valueType="num">
                                      <p:cBhvr>
                                        <p:cTn id="31" dur="1000" fill="hold"/>
                                        <p:tgtEl>
                                          <p:spTgt spid="8"/>
                                        </p:tgtEl>
                                        <p:attrNameLst>
                                          <p:attrName>style.rotation</p:attrName>
                                        </p:attrNameLst>
                                      </p:cBhvr>
                                      <p:tavLst>
                                        <p:tav tm="0">
                                          <p:val>
                                            <p:fltVal val="90"/>
                                          </p:val>
                                        </p:tav>
                                        <p:tav tm="100000">
                                          <p:val>
                                            <p:fltVal val="0"/>
                                          </p:val>
                                        </p:tav>
                                      </p:tavLst>
                                    </p:anim>
                                    <p:animEffect transition="in" filter="fade">
                                      <p:cBhvr>
                                        <p:cTn id="3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3200" dirty="0">
                <a:effectLst/>
              </a:rPr>
              <a:t>Step 8.  Save and “Certify!” Registration</a:t>
            </a:r>
            <a:br>
              <a:rPr lang="en-US" sz="3200" dirty="0">
                <a:effectLst/>
              </a:rPr>
            </a:br>
            <a:r>
              <a:rPr lang="en-US" sz="1800" dirty="0">
                <a:effectLst/>
              </a:rPr>
              <a:t>*absent certification, registration will not be complete*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3458" y="2166938"/>
            <a:ext cx="5321171" cy="3289300"/>
          </a:xfrm>
        </p:spPr>
      </p:pic>
    </p:spTree>
    <p:extLst>
      <p:ext uri="{BB962C8B-B14F-4D97-AF65-F5344CB8AC3E}">
        <p14:creationId xmlns:p14="http://schemas.microsoft.com/office/powerpoint/2010/main" val="520451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A4D7E-884C-4E7B-AEB9-43AC7626B303}"/>
              </a:ext>
            </a:extLst>
          </p:cNvPr>
          <p:cNvSpPr>
            <a:spLocks noGrp="1"/>
          </p:cNvSpPr>
          <p:nvPr>
            <p:ph type="title"/>
          </p:nvPr>
        </p:nvSpPr>
        <p:spPr/>
        <p:txBody>
          <a:bodyPr/>
          <a:lstStyle/>
          <a:p>
            <a:r>
              <a:rPr lang="en-US" dirty="0"/>
              <a:t>Who is a Lobbyist? </a:t>
            </a:r>
          </a:p>
        </p:txBody>
      </p:sp>
      <p:sp>
        <p:nvSpPr>
          <p:cNvPr id="3" name="Content Placeholder 2">
            <a:extLst>
              <a:ext uri="{FF2B5EF4-FFF2-40B4-BE49-F238E27FC236}">
                <a16:creationId xmlns:a16="http://schemas.microsoft.com/office/drawing/2014/main" id="{66DBBAF0-8B73-45F8-AFDE-EAA6F259A008}"/>
              </a:ext>
            </a:extLst>
          </p:cNvPr>
          <p:cNvSpPr>
            <a:spLocks noGrp="1"/>
          </p:cNvSpPr>
          <p:nvPr>
            <p:ph idx="1"/>
          </p:nvPr>
        </p:nvSpPr>
        <p:spPr/>
        <p:txBody>
          <a:bodyPr>
            <a:normAutofit/>
          </a:bodyPr>
          <a:lstStyle/>
          <a:p>
            <a:r>
              <a:rPr lang="en-US" dirty="0">
                <a:latin typeface="+mj-lt"/>
              </a:rPr>
              <a:t>A lobbyist is any person who engages in lobbying.</a:t>
            </a:r>
          </a:p>
          <a:p>
            <a:r>
              <a:rPr lang="en-US" u="none" strike="noStrike" dirty="0">
                <a:solidFill>
                  <a:srgbClr val="212121"/>
                </a:solidFill>
                <a:effectLst/>
                <a:latin typeface="+mj-lt"/>
              </a:rPr>
              <a:t>“Lobbying” means communicating directly with any official in the legislative or executive branch of the District government with the purpose of influencing any legislative action or an administrative decision.</a:t>
            </a:r>
            <a:br>
              <a:rPr lang="en-US" dirty="0">
                <a:latin typeface="+mj-lt"/>
              </a:rPr>
            </a:br>
            <a:br>
              <a:rPr lang="en-US" dirty="0">
                <a:latin typeface="+mj-lt"/>
              </a:rPr>
            </a:br>
            <a:r>
              <a:rPr lang="en-US" u="sng" dirty="0">
                <a:solidFill>
                  <a:srgbClr val="FF0000"/>
                </a:solidFill>
                <a:effectLst/>
                <a:latin typeface="+mj-lt"/>
                <a:hlinkClick r:id="rId3">
                  <a:extLst>
                    <a:ext uri="{A12FA001-AC4F-418D-AE19-62706E023703}">
                      <ahyp:hlinkClr xmlns:ahyp="http://schemas.microsoft.com/office/drawing/2018/hyperlinkcolor" val="tx"/>
                    </a:ext>
                  </a:extLst>
                </a:hlinkClick>
              </a:rPr>
              <a:t>D.C. Code § 1-1161.01</a:t>
            </a:r>
            <a:endParaRPr lang="en-US" dirty="0">
              <a:solidFill>
                <a:srgbClr val="FF0000"/>
              </a:solidFill>
              <a:latin typeface="+mj-lt"/>
            </a:endParaRPr>
          </a:p>
        </p:txBody>
      </p:sp>
    </p:spTree>
    <p:custDataLst>
      <p:tags r:id="rId1"/>
    </p:custDataLst>
    <p:extLst>
      <p:ext uri="{BB962C8B-B14F-4D97-AF65-F5344CB8AC3E}">
        <p14:creationId xmlns:p14="http://schemas.microsoft.com/office/powerpoint/2010/main" val="2107963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Times New Roman" panose="02020603050405020304" pitchFamily="18" charset="0"/>
              </a:rPr>
              <a:t>LOBBYING IN THE DISTRICT OF COLUMBIA</a:t>
            </a:r>
          </a:p>
        </p:txBody>
      </p:sp>
      <p:sp>
        <p:nvSpPr>
          <p:cNvPr id="3" name="Content Placeholder 2"/>
          <p:cNvSpPr>
            <a:spLocks noGrp="1"/>
          </p:cNvSpPr>
          <p:nvPr>
            <p:ph idx="1"/>
          </p:nvPr>
        </p:nvSpPr>
        <p:spPr>
          <a:xfrm>
            <a:off x="246743" y="1447800"/>
            <a:ext cx="8737600" cy="4568992"/>
          </a:xfrm>
        </p:spPr>
        <p:txBody>
          <a:bodyPr>
            <a:normAutofit fontScale="85000" lnSpcReduction="10000"/>
          </a:bodyPr>
          <a:lstStyle/>
          <a:p>
            <a:pPr marL="0" indent="0" algn="ctr">
              <a:buNone/>
            </a:pPr>
            <a:r>
              <a:rPr lang="en-US" sz="1900" b="1" dirty="0">
                <a:latin typeface="+mj-lt"/>
                <a:cs typeface="Times New Roman" panose="02020603050405020304" pitchFamily="18" charset="0"/>
              </a:rPr>
              <a:t>Lobbying Defined</a:t>
            </a:r>
          </a:p>
          <a:p>
            <a:pPr marL="0" indent="0" algn="just">
              <a:buNone/>
            </a:pPr>
            <a:endParaRPr lang="en-US" sz="1900" dirty="0">
              <a:latin typeface="+mj-lt"/>
              <a:cs typeface="Times New Roman" panose="02020603050405020304" pitchFamily="18" charset="0"/>
            </a:endParaRPr>
          </a:p>
          <a:p>
            <a:pPr marL="0" indent="0" algn="just">
              <a:buNone/>
            </a:pPr>
            <a:r>
              <a:rPr lang="en-US" sz="1900" dirty="0">
                <a:latin typeface="+mj-lt"/>
                <a:cs typeface="Times New Roman" panose="02020603050405020304" pitchFamily="18" charset="0"/>
              </a:rPr>
              <a:t>Example of “lobbying” activity that would require registration and filing of reports with BEGA:</a:t>
            </a:r>
          </a:p>
          <a:p>
            <a:pPr marL="0" indent="0" algn="just">
              <a:buNone/>
            </a:pPr>
            <a:endParaRPr lang="en-US" sz="1900" dirty="0">
              <a:latin typeface="+mj-lt"/>
              <a:cs typeface="Times New Roman" panose="02020603050405020304" pitchFamily="18" charset="0"/>
            </a:endParaRPr>
          </a:p>
          <a:p>
            <a:pPr algn="just"/>
            <a:r>
              <a:rPr lang="en-US" sz="1900" dirty="0">
                <a:latin typeface="+mj-lt"/>
                <a:cs typeface="Times New Roman" panose="02020603050405020304" pitchFamily="18" charset="0"/>
              </a:rPr>
              <a:t>ABC Company opposes legislation that would set the District’s hourly minimum wage to $17.50. It pays a lobbyist firm (“Firm”) $5,000, to help it in communicating with District officials regarding its opposition to the legislation. Firm communicates with various councilmembers regarding opposition to the bill. </a:t>
            </a:r>
          </a:p>
          <a:p>
            <a:pPr algn="just"/>
            <a:r>
              <a:rPr lang="en-US" sz="1900" dirty="0">
                <a:latin typeface="+mj-lt"/>
                <a:cs typeface="Times New Roman" panose="02020603050405020304" pitchFamily="18" charset="0"/>
              </a:rPr>
              <a:t>ABC Company and Firm must register as lobbyists with BEGA because they expended and received over </a:t>
            </a:r>
            <a:r>
              <a:rPr lang="en-US" sz="1900" b="1" dirty="0">
                <a:latin typeface="+mj-lt"/>
                <a:cs typeface="Times New Roman" panose="02020603050405020304" pitchFamily="18" charset="0"/>
              </a:rPr>
              <a:t>$250</a:t>
            </a:r>
            <a:r>
              <a:rPr lang="en-US" sz="1900" dirty="0">
                <a:latin typeface="+mj-lt"/>
                <a:cs typeface="Times New Roman" panose="02020603050405020304" pitchFamily="18" charset="0"/>
              </a:rPr>
              <a:t>, respectively, for lobbying. All expenditures related to this matter and any meetings or communications between the firm and the councilmembers regarding the opposition to the legislation must be disclosed on lobbying activity reports.</a:t>
            </a:r>
            <a:endParaRPr lang="en-US" sz="1800" dirty="0">
              <a:latin typeface="+mj-lt"/>
              <a:cs typeface="Times New Roman" panose="02020603050405020304" pitchFamily="18" charset="0"/>
            </a:endParaRPr>
          </a:p>
          <a:p>
            <a:pPr marL="0" indent="0" algn="just">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a:p>
        </p:txBody>
      </p:sp>
      <p:sp>
        <p:nvSpPr>
          <p:cNvPr id="4" name="Slide Number Placeholder 3"/>
          <p:cNvSpPr>
            <a:spLocks noGrp="1"/>
          </p:cNvSpPr>
          <p:nvPr>
            <p:ph type="sldNum" sz="quarter" idx="12"/>
          </p:nvPr>
        </p:nvSpPr>
        <p:spPr/>
        <p:txBody>
          <a:bodyPr/>
          <a:lstStyle/>
          <a:p>
            <a:fld id="{C07B9E53-BF45-46C2-8132-53290F56CF97}" type="slidenum">
              <a:rPr lang="en-US" smtClean="0"/>
              <a:t>5</a:t>
            </a:fld>
            <a:endParaRPr lang="en-US"/>
          </a:p>
        </p:txBody>
      </p:sp>
    </p:spTree>
    <p:custDataLst>
      <p:tags r:id="rId1"/>
    </p:custDataLst>
    <p:extLst>
      <p:ext uri="{BB962C8B-B14F-4D97-AF65-F5344CB8AC3E}">
        <p14:creationId xmlns:p14="http://schemas.microsoft.com/office/powerpoint/2010/main" val="4700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397611-4B90-434D-22EA-E01A9862B535}"/>
              </a:ext>
            </a:extLst>
          </p:cNvPr>
          <p:cNvSpPr>
            <a:spLocks noGrp="1"/>
          </p:cNvSpPr>
          <p:nvPr>
            <p:ph type="title"/>
          </p:nvPr>
        </p:nvSpPr>
        <p:spPr/>
        <p:txBody>
          <a:bodyPr/>
          <a:lstStyle/>
          <a:p>
            <a:r>
              <a:rPr lang="en-US" dirty="0"/>
              <a:t>Advocacy Vs. Lobbying</a:t>
            </a:r>
          </a:p>
        </p:txBody>
      </p:sp>
      <p:sp>
        <p:nvSpPr>
          <p:cNvPr id="2" name="Content Placeholder 1">
            <a:extLst>
              <a:ext uri="{FF2B5EF4-FFF2-40B4-BE49-F238E27FC236}">
                <a16:creationId xmlns:a16="http://schemas.microsoft.com/office/drawing/2014/main" id="{4647E430-98FD-1473-4483-70710CFDD9C4}"/>
              </a:ext>
            </a:extLst>
          </p:cNvPr>
          <p:cNvSpPr>
            <a:spLocks noGrp="1"/>
          </p:cNvSpPr>
          <p:nvPr>
            <p:ph idx="1"/>
          </p:nvPr>
        </p:nvSpPr>
        <p:spPr>
          <a:xfrm>
            <a:off x="457200" y="1481328"/>
            <a:ext cx="8229600" cy="4690872"/>
          </a:xfrm>
        </p:spPr>
        <p:txBody>
          <a:bodyPr>
            <a:normAutofit fontScale="92500" lnSpcReduction="10000"/>
          </a:bodyPr>
          <a:lstStyle/>
          <a:p>
            <a:r>
              <a:rPr lang="en-US" dirty="0"/>
              <a:t>While all lobbying is advocacy, not all advocacy is lobbying</a:t>
            </a:r>
          </a:p>
          <a:p>
            <a:pPr lvl="1"/>
            <a:r>
              <a:rPr lang="en-US" dirty="0"/>
              <a:t>Advocacy is any action that speaks in favor of, recommends, argues for a cause, supports or defends, or pleads on behalf of others</a:t>
            </a:r>
          </a:p>
          <a:p>
            <a:pPr lvl="1"/>
            <a:r>
              <a:rPr lang="en-US" dirty="0"/>
              <a:t>Key words</a:t>
            </a:r>
          </a:p>
          <a:p>
            <a:pPr lvl="2"/>
            <a:r>
              <a:rPr lang="en-US" u="sng" dirty="0"/>
              <a:t>direct contact </a:t>
            </a:r>
            <a:r>
              <a:rPr lang="en-US" dirty="0"/>
              <a:t>with </a:t>
            </a:r>
            <a:r>
              <a:rPr lang="en-US" u="sng" dirty="0"/>
              <a:t>D.C. government agencies </a:t>
            </a:r>
            <a:r>
              <a:rPr lang="en-US" dirty="0"/>
              <a:t>or</a:t>
            </a:r>
            <a:r>
              <a:rPr lang="en-US" u="sng" dirty="0"/>
              <a:t> officials</a:t>
            </a:r>
            <a:endParaRPr lang="en-US" dirty="0"/>
          </a:p>
          <a:p>
            <a:pPr lvl="2"/>
            <a:r>
              <a:rPr lang="en-US" dirty="0"/>
              <a:t>purpose to </a:t>
            </a:r>
            <a:r>
              <a:rPr lang="en-US" u="sng" dirty="0"/>
              <a:t>influence</a:t>
            </a:r>
            <a:r>
              <a:rPr lang="en-US" dirty="0"/>
              <a:t> </a:t>
            </a:r>
          </a:p>
          <a:p>
            <a:pPr lvl="2"/>
            <a:r>
              <a:rPr lang="en-US" dirty="0"/>
              <a:t>a </a:t>
            </a:r>
            <a:r>
              <a:rPr lang="en-US" u="sng" dirty="0"/>
              <a:t>legislative action </a:t>
            </a:r>
            <a:r>
              <a:rPr lang="en-US" dirty="0"/>
              <a:t>or </a:t>
            </a:r>
            <a:r>
              <a:rPr lang="en-US" u="sng" dirty="0"/>
              <a:t>administrative decision</a:t>
            </a:r>
          </a:p>
          <a:p>
            <a:r>
              <a:rPr lang="en-US" dirty="0"/>
              <a:t>Whether your contact with D.C. government is advocating or lobbying, sharing the public’s opinions on matters are welcome</a:t>
            </a:r>
          </a:p>
          <a:p>
            <a:pPr lvl="1"/>
            <a:r>
              <a:rPr lang="en-US" dirty="0"/>
              <a:t>Just remember that if you were paid $250 or more for your advocacy within a three-month reporting period for your contact with D.C. government, you may have to register! </a:t>
            </a:r>
          </a:p>
          <a:p>
            <a:pPr marL="137160" indent="0">
              <a:buNone/>
            </a:pPr>
            <a:endParaRPr lang="en-US" dirty="0"/>
          </a:p>
          <a:p>
            <a:pPr marL="109728" indent="0">
              <a:buNone/>
            </a:pPr>
            <a:r>
              <a:rPr lang="en-US" dirty="0"/>
              <a:t> </a:t>
            </a:r>
          </a:p>
        </p:txBody>
      </p:sp>
    </p:spTree>
    <p:extLst>
      <p:ext uri="{BB962C8B-B14F-4D97-AF65-F5344CB8AC3E}">
        <p14:creationId xmlns:p14="http://schemas.microsoft.com/office/powerpoint/2010/main" val="1116059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Times New Roman" panose="02020603050405020304" pitchFamily="18" charset="0"/>
              </a:rPr>
              <a:t>LOBBYING IN THE DISTRICT OF COLUMBIA</a:t>
            </a:r>
          </a:p>
        </p:txBody>
      </p:sp>
      <p:sp>
        <p:nvSpPr>
          <p:cNvPr id="3" name="Content Placeholder 2"/>
          <p:cNvSpPr>
            <a:spLocks noGrp="1"/>
          </p:cNvSpPr>
          <p:nvPr>
            <p:ph idx="1"/>
          </p:nvPr>
        </p:nvSpPr>
        <p:spPr>
          <a:xfrm>
            <a:off x="145144" y="1066800"/>
            <a:ext cx="8882742" cy="5014686"/>
          </a:xfrm>
        </p:spPr>
        <p:txBody>
          <a:bodyPr>
            <a:normAutofit fontScale="62500" lnSpcReduction="20000"/>
          </a:bodyPr>
          <a:lstStyle/>
          <a:p>
            <a:pPr marL="0" indent="0" algn="just">
              <a:buNone/>
            </a:pPr>
            <a:endParaRPr lang="en-US" sz="300" dirty="0">
              <a:latin typeface="+mj-lt"/>
              <a:cs typeface="Times New Roman" panose="02020603050405020304" pitchFamily="18" charset="0"/>
            </a:endParaRPr>
          </a:p>
          <a:p>
            <a:pPr marL="0" indent="0" algn="ctr">
              <a:buNone/>
            </a:pPr>
            <a:endParaRPr lang="en-US" sz="2200" b="1" dirty="0">
              <a:latin typeface="+mj-lt"/>
              <a:cs typeface="Times New Roman" panose="02020603050405020304" pitchFamily="18" charset="0"/>
            </a:endParaRPr>
          </a:p>
          <a:p>
            <a:pPr marL="0" indent="0" algn="ctr">
              <a:buNone/>
            </a:pPr>
            <a:endParaRPr lang="en-US" sz="2200" b="1" dirty="0">
              <a:latin typeface="+mj-lt"/>
              <a:cs typeface="Times New Roman" panose="02020603050405020304" pitchFamily="18" charset="0"/>
            </a:endParaRPr>
          </a:p>
          <a:p>
            <a:pPr marL="0" indent="0" algn="ctr">
              <a:buNone/>
            </a:pPr>
            <a:endParaRPr lang="en-US" sz="2200" b="1" dirty="0">
              <a:latin typeface="+mj-lt"/>
              <a:cs typeface="Times New Roman" panose="02020603050405020304" pitchFamily="18" charset="0"/>
            </a:endParaRPr>
          </a:p>
          <a:p>
            <a:pPr marL="0" indent="0" algn="ctr">
              <a:buNone/>
            </a:pPr>
            <a:r>
              <a:rPr lang="en-US" sz="2200" b="1" dirty="0">
                <a:latin typeface="+mj-lt"/>
                <a:cs typeface="Times New Roman" panose="02020603050405020304" pitchFamily="18" charset="0"/>
              </a:rPr>
              <a:t>Lobbying Defined</a:t>
            </a:r>
          </a:p>
          <a:p>
            <a:pPr marL="0" indent="0" algn="just">
              <a:buNone/>
            </a:pPr>
            <a:r>
              <a:rPr lang="en-US" sz="2200" dirty="0">
                <a:latin typeface="+mj-lt"/>
                <a:cs typeface="Times New Roman" panose="02020603050405020304" pitchFamily="18" charset="0"/>
              </a:rPr>
              <a:t>What is </a:t>
            </a:r>
            <a:r>
              <a:rPr lang="en-US" sz="2200" b="1" u="sng" dirty="0">
                <a:latin typeface="+mj-lt"/>
                <a:cs typeface="Times New Roman" panose="02020603050405020304" pitchFamily="18" charset="0"/>
              </a:rPr>
              <a:t>not</a:t>
            </a:r>
            <a:r>
              <a:rPr lang="en-US" sz="2200" dirty="0">
                <a:latin typeface="+mj-lt"/>
                <a:cs typeface="Times New Roman" panose="02020603050405020304" pitchFamily="18" charset="0"/>
              </a:rPr>
              <a:t> “Lobbying”:</a:t>
            </a:r>
          </a:p>
          <a:p>
            <a:pPr algn="just" fontAlgn="base">
              <a:spcBef>
                <a:spcPts val="0"/>
              </a:spcBef>
            </a:pPr>
            <a:endParaRPr lang="en-US" sz="1900" dirty="0">
              <a:latin typeface="+mj-lt"/>
              <a:cs typeface="Times New Roman" panose="02020603050405020304" pitchFamily="18" charset="0"/>
            </a:endParaRPr>
          </a:p>
          <a:p>
            <a:pPr lvl="1" algn="just" fontAlgn="base">
              <a:spcBef>
                <a:spcPts val="0"/>
              </a:spcBef>
            </a:pPr>
            <a:r>
              <a:rPr lang="en-US" sz="2200" dirty="0">
                <a:latin typeface="+mj-lt"/>
                <a:cs typeface="Times New Roman" panose="02020603050405020304" pitchFamily="18" charset="0"/>
              </a:rPr>
              <a:t>The appearance or presentation of written </a:t>
            </a:r>
            <a:r>
              <a:rPr lang="en-US" sz="2200" b="1" u="sng" dirty="0">
                <a:solidFill>
                  <a:srgbClr val="FF0000"/>
                </a:solidFill>
                <a:latin typeface="+mj-lt"/>
                <a:cs typeface="Times New Roman" panose="02020603050405020304" pitchFamily="18" charset="0"/>
              </a:rPr>
              <a:t>testimony</a:t>
            </a:r>
            <a:r>
              <a:rPr lang="en-US" sz="2200" b="1" dirty="0">
                <a:solidFill>
                  <a:srgbClr val="FF0000"/>
                </a:solidFill>
                <a:latin typeface="+mj-lt"/>
                <a:cs typeface="Times New Roman" panose="02020603050405020304" pitchFamily="18" charset="0"/>
              </a:rPr>
              <a:t> </a:t>
            </a:r>
            <a:r>
              <a:rPr lang="en-US" sz="2200" dirty="0">
                <a:latin typeface="+mj-lt"/>
                <a:cs typeface="Times New Roman" panose="02020603050405020304" pitchFamily="18" charset="0"/>
              </a:rPr>
              <a:t>by a person on his or her own behalf, or representation by an attorney on behalf of any such person in a rulemaking (which includes a formal public hearing), rate-making, or adjudicatory hearing before an executive agency or the Tax Assessor;</a:t>
            </a:r>
          </a:p>
          <a:p>
            <a:pPr lvl="1" algn="just" fontAlgn="base">
              <a:spcBef>
                <a:spcPts val="0"/>
              </a:spcBef>
            </a:pPr>
            <a:r>
              <a:rPr lang="en-US" sz="2200" b="1" u="sng" dirty="0">
                <a:solidFill>
                  <a:srgbClr val="FF0000"/>
                </a:solidFill>
                <a:latin typeface="+mj-lt"/>
                <a:cs typeface="Times New Roman" panose="02020603050405020304" pitchFamily="18" charset="0"/>
              </a:rPr>
              <a:t>Information supplied in response to written inquiries</a:t>
            </a:r>
            <a:r>
              <a:rPr lang="en-US" sz="2200" b="1" dirty="0">
                <a:solidFill>
                  <a:srgbClr val="FF0000"/>
                </a:solidFill>
                <a:latin typeface="+mj-lt"/>
                <a:cs typeface="Times New Roman" panose="02020603050405020304" pitchFamily="18" charset="0"/>
              </a:rPr>
              <a:t> </a:t>
            </a:r>
            <a:r>
              <a:rPr lang="en-US" sz="2200" dirty="0">
                <a:latin typeface="+mj-lt"/>
                <a:cs typeface="Times New Roman" panose="02020603050405020304" pitchFamily="18" charset="0"/>
              </a:rPr>
              <a:t>from an agency or any public official;</a:t>
            </a:r>
          </a:p>
          <a:p>
            <a:pPr lvl="1" algn="just" fontAlgn="base">
              <a:spcBef>
                <a:spcPts val="0"/>
              </a:spcBef>
            </a:pPr>
            <a:r>
              <a:rPr lang="en-US" sz="2200" b="1" u="sng" dirty="0">
                <a:solidFill>
                  <a:srgbClr val="FF0000"/>
                </a:solidFill>
                <a:latin typeface="+mj-lt"/>
                <a:cs typeface="Times New Roman" panose="02020603050405020304" pitchFamily="18" charset="0"/>
              </a:rPr>
              <a:t>Inquiries concerning only the status of specific actions</a:t>
            </a:r>
            <a:r>
              <a:rPr lang="en-US" sz="2200" dirty="0">
                <a:latin typeface="+mj-lt"/>
                <a:cs typeface="Times New Roman" panose="02020603050405020304" pitchFamily="18" charset="0"/>
              </a:rPr>
              <a:t>;</a:t>
            </a:r>
          </a:p>
          <a:p>
            <a:pPr lvl="1" algn="just" fontAlgn="base">
              <a:spcBef>
                <a:spcPts val="0"/>
              </a:spcBef>
            </a:pPr>
            <a:r>
              <a:rPr lang="en-US" sz="2200" b="1" u="sng" dirty="0">
                <a:solidFill>
                  <a:srgbClr val="FF0000"/>
                </a:solidFill>
                <a:latin typeface="+mj-lt"/>
                <a:cs typeface="Times New Roman" panose="02020603050405020304" pitchFamily="18" charset="0"/>
              </a:rPr>
              <a:t>Testimony given before the Council or a committee of the Council</a:t>
            </a:r>
            <a:r>
              <a:rPr lang="en-US" sz="2200" dirty="0">
                <a:latin typeface="+mj-lt"/>
                <a:cs typeface="Times New Roman" panose="02020603050405020304" pitchFamily="18" charset="0"/>
              </a:rPr>
              <a:t>, during which a public record is made of such proceedings or testimony submitted for the record;</a:t>
            </a:r>
          </a:p>
          <a:p>
            <a:pPr lvl="1" algn="just" fontAlgn="base">
              <a:spcBef>
                <a:spcPts val="0"/>
              </a:spcBef>
            </a:pPr>
            <a:r>
              <a:rPr lang="en-US" sz="2200" b="1" u="sng" dirty="0">
                <a:solidFill>
                  <a:srgbClr val="FF0000"/>
                </a:solidFill>
                <a:latin typeface="+mj-lt"/>
                <a:cs typeface="Times New Roman" panose="02020603050405020304" pitchFamily="18" charset="0"/>
              </a:rPr>
              <a:t>Indirect Contact</a:t>
            </a:r>
            <a:r>
              <a:rPr lang="en-US" sz="2200" dirty="0">
                <a:latin typeface="+mj-lt"/>
                <a:cs typeface="Times New Roman" panose="02020603050405020304" pitchFamily="18" charset="0"/>
              </a:rPr>
              <a:t>, such as communication made through the instrumentality of a newspaper, television, or radio of general circulation, or a publication whose primary audience is the organization’s membership; and</a:t>
            </a:r>
          </a:p>
          <a:p>
            <a:pPr lvl="1" algn="just" fontAlgn="base">
              <a:spcBef>
                <a:spcPts val="0"/>
              </a:spcBef>
            </a:pPr>
            <a:r>
              <a:rPr lang="en-US" sz="2200" dirty="0">
                <a:latin typeface="+mj-lt"/>
                <a:cs typeface="Times New Roman" panose="02020603050405020304" pitchFamily="18" charset="0"/>
              </a:rPr>
              <a:t>Communications by a bona fide political party.</a:t>
            </a:r>
          </a:p>
          <a:p>
            <a:pPr marL="0" indent="0" algn="just">
              <a:buNone/>
            </a:pPr>
            <a:r>
              <a:rPr lang="en-US" sz="1800" dirty="0">
                <a:latin typeface="+mj-lt"/>
                <a:cs typeface="Times New Roman" panose="02020603050405020304" pitchFamily="18" charset="0"/>
              </a:rPr>
              <a:t>	D.C. Official Code §1-1161.01(32)(B).</a:t>
            </a:r>
          </a:p>
          <a:p>
            <a:pPr marL="0" indent="0">
              <a:buNone/>
            </a:pPr>
            <a:endParaRPr lang="en-US" sz="1800" dirty="0"/>
          </a:p>
        </p:txBody>
      </p:sp>
      <p:sp>
        <p:nvSpPr>
          <p:cNvPr id="4" name="Slide Number Placeholder 3"/>
          <p:cNvSpPr>
            <a:spLocks noGrp="1"/>
          </p:cNvSpPr>
          <p:nvPr>
            <p:ph type="sldNum" sz="quarter" idx="12"/>
          </p:nvPr>
        </p:nvSpPr>
        <p:spPr/>
        <p:txBody>
          <a:bodyPr/>
          <a:lstStyle/>
          <a:p>
            <a:fld id="{C07B9E53-BF45-46C2-8132-53290F56CF97}" type="slidenum">
              <a:rPr lang="en-US" smtClean="0"/>
              <a:t>7</a:t>
            </a:fld>
            <a:endParaRPr lang="en-US"/>
          </a:p>
        </p:txBody>
      </p:sp>
    </p:spTree>
    <p:custDataLst>
      <p:tags r:id="rId1"/>
    </p:custDataLst>
    <p:extLst>
      <p:ext uri="{BB962C8B-B14F-4D97-AF65-F5344CB8AC3E}">
        <p14:creationId xmlns:p14="http://schemas.microsoft.com/office/powerpoint/2010/main" val="1469074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Times New Roman" panose="02020603050405020304" pitchFamily="18" charset="0"/>
              </a:rPr>
              <a:t>LOBBYING</a:t>
            </a:r>
            <a:r>
              <a:rPr lang="en-US" dirty="0">
                <a:latin typeface="Times New Roman" panose="02020603050405020304" pitchFamily="18" charset="0"/>
                <a:cs typeface="Times New Roman" panose="02020603050405020304" pitchFamily="18" charset="0"/>
              </a:rPr>
              <a:t> IN THE DISTRICT OF COLUMBIA</a:t>
            </a:r>
          </a:p>
        </p:txBody>
      </p:sp>
      <p:sp>
        <p:nvSpPr>
          <p:cNvPr id="3" name="Content Placeholder 2"/>
          <p:cNvSpPr>
            <a:spLocks noGrp="1"/>
          </p:cNvSpPr>
          <p:nvPr>
            <p:ph idx="1"/>
          </p:nvPr>
        </p:nvSpPr>
        <p:spPr>
          <a:xfrm>
            <a:off x="609600" y="990600"/>
            <a:ext cx="7924800" cy="5257800"/>
          </a:xfrm>
        </p:spPr>
        <p:txBody>
          <a:bodyPr>
            <a:normAutofit fontScale="55000" lnSpcReduction="20000"/>
          </a:bodyPr>
          <a:lstStyle/>
          <a:p>
            <a:pPr marL="0" indent="0" algn="ctr">
              <a:buNone/>
            </a:pPr>
            <a:endParaRPr lang="en-US" sz="1400" b="1" dirty="0">
              <a:latin typeface="+mj-lt"/>
              <a:cs typeface="Times New Roman" panose="02020603050405020304" pitchFamily="18" charset="0"/>
            </a:endParaRPr>
          </a:p>
          <a:p>
            <a:pPr marL="0" indent="0" algn="ctr">
              <a:buNone/>
            </a:pPr>
            <a:endParaRPr lang="en-US" sz="2600" b="1" dirty="0">
              <a:latin typeface="+mj-lt"/>
              <a:cs typeface="Times New Roman" panose="02020603050405020304" pitchFamily="18" charset="0"/>
            </a:endParaRPr>
          </a:p>
          <a:p>
            <a:pPr marL="0" indent="0" algn="ctr">
              <a:buNone/>
            </a:pPr>
            <a:endParaRPr lang="en-US" sz="2600" b="1" dirty="0">
              <a:latin typeface="+mj-lt"/>
              <a:cs typeface="Times New Roman" panose="02020603050405020304" pitchFamily="18" charset="0"/>
            </a:endParaRPr>
          </a:p>
          <a:p>
            <a:pPr marL="0" indent="0" algn="ctr">
              <a:buNone/>
            </a:pPr>
            <a:endParaRPr lang="en-US" sz="2600" b="1" dirty="0">
              <a:latin typeface="+mj-lt"/>
              <a:cs typeface="Times New Roman" panose="02020603050405020304" pitchFamily="18" charset="0"/>
            </a:endParaRPr>
          </a:p>
          <a:p>
            <a:pPr marL="0" indent="0" algn="ctr">
              <a:buNone/>
            </a:pPr>
            <a:r>
              <a:rPr lang="en-US" sz="2600" b="1" dirty="0">
                <a:latin typeface="+mj-lt"/>
                <a:cs typeface="Times New Roman" panose="02020603050405020304" pitchFamily="18" charset="0"/>
              </a:rPr>
              <a:t>Lobbying Defined Continued</a:t>
            </a:r>
            <a:endParaRPr lang="en-US" sz="2600" dirty="0">
              <a:latin typeface="+mj-lt"/>
              <a:cs typeface="Times New Roman" panose="02020603050405020304" pitchFamily="18" charset="0"/>
            </a:endParaRPr>
          </a:p>
          <a:p>
            <a:pPr marL="0" indent="0" algn="just">
              <a:buNone/>
            </a:pPr>
            <a:r>
              <a:rPr lang="en-US" sz="2900" dirty="0">
                <a:latin typeface="+mj-lt"/>
                <a:cs typeface="Times New Roman" panose="02020603050405020304" pitchFamily="18" charset="0"/>
              </a:rPr>
              <a:t>What is not “lobbying”:</a:t>
            </a:r>
          </a:p>
          <a:p>
            <a:pPr algn="just" fontAlgn="base">
              <a:spcBef>
                <a:spcPts val="0"/>
              </a:spcBef>
            </a:pPr>
            <a:r>
              <a:rPr lang="en-US" sz="2900" b="1" dirty="0">
                <a:latin typeface="+mj-lt"/>
                <a:cs typeface="Times New Roman" panose="02020603050405020304" pitchFamily="18" charset="0"/>
              </a:rPr>
              <a:t>Grassroots communications: </a:t>
            </a:r>
            <a:r>
              <a:rPr lang="en-US" sz="2900" dirty="0">
                <a:latin typeface="+mj-lt"/>
                <a:cs typeface="Times New Roman" panose="02020603050405020304" pitchFamily="18" charset="0"/>
              </a:rPr>
              <a:t> The act of asking the public to contact officials concerning issues and legislation.</a:t>
            </a:r>
          </a:p>
          <a:p>
            <a:pPr marL="457200" lvl="1" indent="0" algn="just" fontAlgn="base">
              <a:spcBef>
                <a:spcPts val="0"/>
              </a:spcBef>
              <a:buNone/>
            </a:pPr>
            <a:endParaRPr lang="en-US" sz="2900" dirty="0">
              <a:latin typeface="+mj-lt"/>
              <a:cs typeface="Times New Roman" panose="02020603050405020304" pitchFamily="18" charset="0"/>
            </a:endParaRPr>
          </a:p>
          <a:p>
            <a:pPr algn="just" fontAlgn="base">
              <a:spcBef>
                <a:spcPts val="0"/>
              </a:spcBef>
            </a:pPr>
            <a:r>
              <a:rPr lang="en-US" sz="2900" dirty="0"/>
              <a:t>A non-profit supports $17.50 minimum wage legislation and encourages the public to speak with District officials in support of it. </a:t>
            </a:r>
          </a:p>
          <a:p>
            <a:pPr algn="just" fontAlgn="base">
              <a:spcBef>
                <a:spcPts val="0"/>
              </a:spcBef>
            </a:pPr>
            <a:r>
              <a:rPr lang="en-US" sz="2900" dirty="0"/>
              <a:t>Members of the public who communicate with District officials in support of this bill are engaging in lobbying, because they are having direct communications with District officials with the intent to influence legislation, </a:t>
            </a:r>
            <a:r>
              <a:rPr lang="en-US" sz="2900" b="1" i="1" dirty="0"/>
              <a:t>but </a:t>
            </a:r>
            <a:r>
              <a:rPr lang="en-US" sz="2900" dirty="0"/>
              <a:t>they do not have to register as lobbyists because they are not receiving compensation. The non-profit would not need to register as a lobbyist in this effort alone. If a registered lobbyist did not have any direct communications with public officials regarding this matter, then it would not have to report this activity on its lobbying activity report. </a:t>
            </a:r>
            <a:endParaRPr lang="en-US" sz="2900" dirty="0">
              <a:latin typeface="+mj-lt"/>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07B9E53-BF45-46C2-8132-53290F56CF97}" type="slidenum">
              <a:rPr lang="en-US" smtClean="0"/>
              <a:t>8</a:t>
            </a:fld>
            <a:endParaRPr lang="en-US"/>
          </a:p>
        </p:txBody>
      </p:sp>
    </p:spTree>
    <p:custDataLst>
      <p:tags r:id="rId1"/>
    </p:custDataLst>
    <p:extLst>
      <p:ext uri="{BB962C8B-B14F-4D97-AF65-F5344CB8AC3E}">
        <p14:creationId xmlns:p14="http://schemas.microsoft.com/office/powerpoint/2010/main" val="1640791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Times New Roman" panose="02020603050405020304" pitchFamily="18" charset="0"/>
              </a:rPr>
              <a:t>LOBBYING IN THE DISTRICT OF COLUMBIA</a:t>
            </a:r>
          </a:p>
        </p:txBody>
      </p:sp>
      <p:sp>
        <p:nvSpPr>
          <p:cNvPr id="3" name="Content Placeholder 2"/>
          <p:cNvSpPr>
            <a:spLocks noGrp="1"/>
          </p:cNvSpPr>
          <p:nvPr>
            <p:ph idx="1"/>
          </p:nvPr>
        </p:nvSpPr>
        <p:spPr>
          <a:xfrm>
            <a:off x="0" y="1219200"/>
            <a:ext cx="8839200" cy="4797592"/>
          </a:xfrm>
        </p:spPr>
        <p:txBody>
          <a:bodyPr>
            <a:normAutofit fontScale="62500" lnSpcReduction="20000"/>
          </a:bodyPr>
          <a:lstStyle/>
          <a:p>
            <a:pPr marL="0" indent="0" algn="just">
              <a:buNone/>
            </a:pPr>
            <a:endParaRPr lang="en-US" sz="300" dirty="0">
              <a:latin typeface="Times New Roman" panose="02020603050405020304" pitchFamily="18" charset="0"/>
              <a:cs typeface="Times New Roman" panose="02020603050405020304" pitchFamily="18" charset="0"/>
            </a:endParaRPr>
          </a:p>
          <a:p>
            <a:pPr marL="0" indent="0" algn="ctr">
              <a:buNone/>
            </a:pPr>
            <a:endParaRPr lang="en-US" sz="1900" b="1" dirty="0">
              <a:latin typeface="Times New Roman" panose="02020603050405020304" pitchFamily="18" charset="0"/>
              <a:cs typeface="Times New Roman" panose="02020603050405020304" pitchFamily="18" charset="0"/>
            </a:endParaRPr>
          </a:p>
          <a:p>
            <a:pPr marL="0" indent="0" algn="ctr">
              <a:buNone/>
            </a:pPr>
            <a:endParaRPr lang="en-US" sz="1900" b="1" dirty="0">
              <a:latin typeface="Times New Roman" panose="02020603050405020304" pitchFamily="18" charset="0"/>
              <a:cs typeface="Times New Roman" panose="02020603050405020304" pitchFamily="18" charset="0"/>
            </a:endParaRPr>
          </a:p>
          <a:p>
            <a:pPr marL="0" indent="0" algn="ctr">
              <a:buNone/>
            </a:pPr>
            <a:r>
              <a:rPr lang="en-US" sz="1900" b="1" dirty="0">
                <a:latin typeface="+mj-lt"/>
                <a:cs typeface="Times New Roman" panose="02020603050405020304" pitchFamily="18" charset="0"/>
              </a:rPr>
              <a:t>Lobbying Defined Continued</a:t>
            </a:r>
          </a:p>
          <a:p>
            <a:pPr marL="0" indent="0" algn="just">
              <a:buNone/>
            </a:pPr>
            <a:r>
              <a:rPr lang="en-US" sz="2000" dirty="0">
                <a:latin typeface="+mj-lt"/>
                <a:cs typeface="Times New Roman" panose="02020603050405020304" pitchFamily="18" charset="0"/>
              </a:rPr>
              <a:t>What is </a:t>
            </a:r>
            <a:r>
              <a:rPr lang="en-US" dirty="0">
                <a:latin typeface="+mj-lt"/>
                <a:cs typeface="Times New Roman" panose="02020603050405020304" pitchFamily="18" charset="0"/>
              </a:rPr>
              <a:t>other</a:t>
            </a:r>
            <a:r>
              <a:rPr lang="en-US" sz="2000" dirty="0">
                <a:latin typeface="+mj-lt"/>
                <a:cs typeface="Times New Roman" panose="02020603050405020304" pitchFamily="18" charset="0"/>
              </a:rPr>
              <a:t> activity that would require registration with BEGA:</a:t>
            </a:r>
          </a:p>
          <a:p>
            <a:pPr marL="0" indent="0" algn="just" fontAlgn="base">
              <a:spcBef>
                <a:spcPts val="0"/>
              </a:spcBef>
              <a:buNone/>
            </a:pPr>
            <a:endParaRPr lang="en-US" sz="1600" dirty="0">
              <a:latin typeface="+mj-lt"/>
              <a:cs typeface="Times New Roman" panose="02020603050405020304" pitchFamily="18" charset="0"/>
            </a:endParaRPr>
          </a:p>
          <a:p>
            <a:pPr algn="just" fontAlgn="base">
              <a:spcBef>
                <a:spcPts val="0"/>
              </a:spcBef>
            </a:pPr>
            <a:r>
              <a:rPr lang="en-US" sz="2000" b="1" dirty="0">
                <a:latin typeface="+mj-lt"/>
                <a:cs typeface="Times New Roman" panose="02020603050405020304" pitchFamily="18" charset="0"/>
              </a:rPr>
              <a:t>Procurement communications:</a:t>
            </a:r>
            <a:r>
              <a:rPr lang="en-US" sz="2000" dirty="0">
                <a:latin typeface="+mj-lt"/>
                <a:cs typeface="Times New Roman" panose="02020603050405020304" pitchFamily="18" charset="0"/>
              </a:rPr>
              <a:t> </a:t>
            </a:r>
          </a:p>
          <a:p>
            <a:pPr algn="just" fontAlgn="base">
              <a:spcBef>
                <a:spcPts val="0"/>
              </a:spcBef>
            </a:pPr>
            <a:endParaRPr lang="en-US" sz="2000" dirty="0">
              <a:latin typeface="+mj-lt"/>
              <a:cs typeface="Times New Roman" panose="02020603050405020304" pitchFamily="18" charset="0"/>
            </a:endParaRPr>
          </a:p>
          <a:p>
            <a:pPr lvl="1" algn="just" fontAlgn="base">
              <a:spcBef>
                <a:spcPts val="0"/>
              </a:spcBef>
            </a:pPr>
            <a:r>
              <a:rPr lang="en-US" sz="2000" dirty="0">
                <a:latin typeface="+mj-lt"/>
                <a:cs typeface="Times New Roman" panose="02020603050405020304" pitchFamily="18" charset="0"/>
              </a:rPr>
              <a:t>Communications with District officials regarding government contracting or a purchasing decision are not “lobbying”</a:t>
            </a:r>
            <a:endParaRPr lang="en-US" sz="1600" dirty="0">
              <a:latin typeface="+mj-lt"/>
              <a:cs typeface="Times New Roman" panose="02020603050405020304" pitchFamily="18" charset="0"/>
            </a:endParaRPr>
          </a:p>
          <a:p>
            <a:pPr lvl="1" algn="just" fontAlgn="base">
              <a:spcBef>
                <a:spcPts val="0"/>
              </a:spcBef>
            </a:pPr>
            <a:endParaRPr lang="en-US" sz="1200" dirty="0">
              <a:latin typeface="+mj-lt"/>
              <a:cs typeface="Times New Roman" panose="02020603050405020304" pitchFamily="18" charset="0"/>
            </a:endParaRPr>
          </a:p>
          <a:p>
            <a:pPr lvl="1" algn="just" fontAlgn="base">
              <a:spcBef>
                <a:spcPts val="0"/>
              </a:spcBef>
            </a:pPr>
            <a:r>
              <a:rPr lang="en-US" sz="2000" dirty="0">
                <a:latin typeface="+mj-lt"/>
                <a:cs typeface="Times New Roman" panose="02020603050405020304" pitchFamily="18" charset="0"/>
              </a:rPr>
              <a:t>There must be an </a:t>
            </a:r>
            <a:r>
              <a:rPr lang="en-US" sz="2000" b="1" i="1" dirty="0">
                <a:latin typeface="+mj-lt"/>
                <a:cs typeface="Times New Roman" panose="02020603050405020304" pitchFamily="18" charset="0"/>
              </a:rPr>
              <a:t>intent to influence legislative action or administrative decision</a:t>
            </a:r>
            <a:r>
              <a:rPr lang="en-US" sz="2000" dirty="0">
                <a:latin typeface="+mj-lt"/>
                <a:cs typeface="Times New Roman" panose="02020603050405020304" pitchFamily="18" charset="0"/>
              </a:rPr>
              <a:t>. </a:t>
            </a:r>
          </a:p>
          <a:p>
            <a:pPr algn="just" fontAlgn="base">
              <a:spcBef>
                <a:spcPts val="0"/>
              </a:spcBef>
            </a:pPr>
            <a:endParaRPr lang="en-US" sz="1600" dirty="0">
              <a:latin typeface="+mj-lt"/>
              <a:cs typeface="Times New Roman" panose="02020603050405020304" pitchFamily="18" charset="0"/>
            </a:endParaRPr>
          </a:p>
          <a:p>
            <a:pPr lvl="1" algn="just" fontAlgn="base">
              <a:spcBef>
                <a:spcPts val="0"/>
              </a:spcBef>
            </a:pPr>
            <a:r>
              <a:rPr lang="en-US" sz="2200" dirty="0">
                <a:latin typeface="+mj-lt"/>
                <a:cs typeface="Times New Roman" panose="02020603050405020304" pitchFamily="18" charset="0"/>
              </a:rPr>
              <a:t>Example:	</a:t>
            </a:r>
          </a:p>
          <a:p>
            <a:pPr lvl="2" algn="just" fontAlgn="base">
              <a:spcBef>
                <a:spcPts val="0"/>
              </a:spcBef>
            </a:pPr>
            <a:r>
              <a:rPr lang="en-US" sz="1900" dirty="0">
                <a:latin typeface="+mj-lt"/>
                <a:cs typeface="Times New Roman" panose="02020603050405020304" pitchFamily="18" charset="0"/>
              </a:rPr>
              <a:t>A company hires a firm to assist it in influencing the contents of a District RFP and submitting a bid proposal to the District. The company wins the contract and the firm interfaces with a District agency regarding the status of the contract award and later regarding invoice issues. None of these communications/interactions with the District amount to “lobbying,” because there is no intent to influence legislative action or an administrative action.</a:t>
            </a:r>
          </a:p>
          <a:p>
            <a:pPr lvl="2" algn="just" fontAlgn="base">
              <a:spcBef>
                <a:spcPts val="0"/>
              </a:spcBef>
            </a:pPr>
            <a:endParaRPr lang="en-US" sz="1700" dirty="0">
              <a:latin typeface="+mj-lt"/>
              <a:cs typeface="Times New Roman" panose="02020603050405020304" pitchFamily="18" charset="0"/>
            </a:endParaRPr>
          </a:p>
          <a:p>
            <a:pPr lvl="1" algn="just" fontAlgn="base">
              <a:spcBef>
                <a:spcPts val="0"/>
              </a:spcBef>
            </a:pPr>
            <a:r>
              <a:rPr lang="en-US" sz="2200" dirty="0">
                <a:latin typeface="+mj-lt"/>
                <a:cs typeface="Times New Roman" panose="02020603050405020304" pitchFamily="18" charset="0"/>
              </a:rPr>
              <a:t>EXCEPTION: Contracts more than $1 million (during a 12-month period) require Council review and involve legislative action (through the introduction of a resolution either approving or disapproving the proposed contract). </a:t>
            </a:r>
            <a:r>
              <a:rPr lang="en-US" sz="2200" i="1" dirty="0">
                <a:latin typeface="+mj-lt"/>
                <a:cs typeface="Times New Roman" panose="02020603050405020304" pitchFamily="18" charset="0"/>
              </a:rPr>
              <a:t>See</a:t>
            </a:r>
            <a:r>
              <a:rPr lang="en-US" sz="2200" dirty="0">
                <a:latin typeface="+mj-lt"/>
                <a:cs typeface="Times New Roman" panose="02020603050405020304" pitchFamily="18" charset="0"/>
              </a:rPr>
              <a:t> D.C. Official Code § 2-352.02</a:t>
            </a:r>
            <a:r>
              <a:rPr lang="en-US" sz="1800" dirty="0">
                <a:latin typeface="+mj-lt"/>
                <a:cs typeface="Times New Roman" panose="02020603050405020304" pitchFamily="18" charset="0"/>
              </a:rPr>
              <a:t>.</a:t>
            </a:r>
            <a:endParaRPr lang="en-US" sz="2200" dirty="0">
              <a:latin typeface="+mj-lt"/>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07B9E53-BF45-46C2-8132-53290F56CF97}" type="slidenum">
              <a:rPr lang="en-US" smtClean="0"/>
              <a:t>9</a:t>
            </a:fld>
            <a:endParaRPr lang="en-US"/>
          </a:p>
        </p:txBody>
      </p:sp>
    </p:spTree>
    <p:custDataLst>
      <p:tags r:id="rId1"/>
    </p:custDataLst>
    <p:extLst>
      <p:ext uri="{BB962C8B-B14F-4D97-AF65-F5344CB8AC3E}">
        <p14:creationId xmlns:p14="http://schemas.microsoft.com/office/powerpoint/2010/main" val="378662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anim calcmode="lin" valueType="num">
                                      <p:cBhvr additive="base">
                                        <p:cTn id="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5" end="15"/>
                                            </p:txEl>
                                          </p:spTgt>
                                        </p:tgtEl>
                                        <p:attrNameLst>
                                          <p:attrName>style.visibility</p:attrName>
                                        </p:attrNameLst>
                                      </p:cBhvr>
                                      <p:to>
                                        <p:strVal val="visible"/>
                                      </p:to>
                                    </p:set>
                                    <p:animEffect transition="in" filter="fade">
                                      <p:cBhvr>
                                        <p:cTn id="13" dur="1000"/>
                                        <p:tgtEl>
                                          <p:spTgt spid="3">
                                            <p:txEl>
                                              <p:pRg st="15" end="15"/>
                                            </p:txEl>
                                          </p:spTgt>
                                        </p:tgtEl>
                                      </p:cBhvr>
                                    </p:animEffect>
                                    <p:anim calcmode="lin" valueType="num">
                                      <p:cBhvr>
                                        <p:cTn id="14"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04B663"/>
      </a:accent4>
      <a:accent5>
        <a:srgbClr val="DF8822"/>
      </a:accent5>
      <a:accent6>
        <a:srgbClr val="BC410A"/>
      </a:accent6>
      <a:hlink>
        <a:srgbClr val="5977C4"/>
      </a:hlink>
      <a:folHlink>
        <a:srgbClr val="0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8C4EAE0104AD479D121E811B2BB7C3" ma:contentTypeVersion="13" ma:contentTypeDescription="Create a new document." ma:contentTypeScope="" ma:versionID="58cd388e9521f219aef41999d1b3436a">
  <xsd:schema xmlns:xsd="http://www.w3.org/2001/XMLSchema" xmlns:xs="http://www.w3.org/2001/XMLSchema" xmlns:p="http://schemas.microsoft.com/office/2006/metadata/properties" xmlns:ns3="8f17548e-effa-4c91-921d-8f2adc985ce9" xmlns:ns4="b4cf071d-31bf-42be-85f2-69d324bcd399" targetNamespace="http://schemas.microsoft.com/office/2006/metadata/properties" ma:root="true" ma:fieldsID="2b27ffb5614cfed41535c0576a6eb28e" ns3:_="" ns4:_="">
    <xsd:import namespace="8f17548e-effa-4c91-921d-8f2adc985ce9"/>
    <xsd:import namespace="b4cf071d-31bf-42be-85f2-69d324bcd399"/>
    <xsd:element name="properties">
      <xsd:complexType>
        <xsd:sequence>
          <xsd:element name="documentManagement">
            <xsd:complexType>
              <xsd:all>
                <xsd:element ref="ns3:SharedWithDetails" minOccurs="0"/>
                <xsd:element ref="ns3:SharedWithUser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17548e-effa-4c91-921d-8f2adc985ce9" elementFormDefault="qualified">
    <xsd:import namespace="http://schemas.microsoft.com/office/2006/documentManagement/types"/>
    <xsd:import namespace="http://schemas.microsoft.com/office/infopath/2007/PartnerControls"/>
    <xsd:element name="SharedWithDetails" ma:index="8" nillable="true" ma:displayName="Shared With Details" ma:internalName="SharedWithDetails" ma:readOnly="true">
      <xsd:simpleType>
        <xsd:restriction base="dms:Note">
          <xsd:maxLength value="255"/>
        </xsd:restriction>
      </xsd:simpleType>
    </xsd:element>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cf071d-31bf-42be-85f2-69d324bcd39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b4cf071d-31bf-42be-85f2-69d324bcd399" xsi:nil="true"/>
  </documentManagement>
</p:properties>
</file>

<file path=customXml/itemProps1.xml><?xml version="1.0" encoding="utf-8"?>
<ds:datastoreItem xmlns:ds="http://schemas.openxmlformats.org/officeDocument/2006/customXml" ds:itemID="{208BD7F1-5F22-426E-A1E2-642870770F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17548e-effa-4c91-921d-8f2adc985ce9"/>
    <ds:schemaRef ds:uri="b4cf071d-31bf-42be-85f2-69d324bcd3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63746EC-9A4B-458C-A652-8980BC684173}">
  <ds:schemaRefs>
    <ds:schemaRef ds:uri="http://schemas.microsoft.com/sharepoint/v3/contenttype/forms"/>
  </ds:schemaRefs>
</ds:datastoreItem>
</file>

<file path=customXml/itemProps3.xml><?xml version="1.0" encoding="utf-8"?>
<ds:datastoreItem xmlns:ds="http://schemas.openxmlformats.org/officeDocument/2006/customXml" ds:itemID="{D54883D5-FD77-49EE-8B41-58F97372FE88}">
  <ds:schemaRefs>
    <ds:schemaRef ds:uri="http://www.w3.org/XML/1998/namespace"/>
    <ds:schemaRef ds:uri="http://schemas.microsoft.com/office/infopath/2007/PartnerControls"/>
    <ds:schemaRef ds:uri="http://schemas.microsoft.com/office/2006/metadata/properties"/>
    <ds:schemaRef ds:uri="http://schemas.openxmlformats.org/package/2006/metadata/core-properties"/>
    <ds:schemaRef ds:uri="http://purl.org/dc/terms/"/>
    <ds:schemaRef ds:uri="http://purl.org/dc/dcmitype/"/>
    <ds:schemaRef ds:uri="http://schemas.microsoft.com/office/2006/documentManagement/types"/>
    <ds:schemaRef ds:uri="8f17548e-effa-4c91-921d-8f2adc985ce9"/>
    <ds:schemaRef ds:uri="b4cf071d-31bf-42be-85f2-69d324bcd399"/>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Gallery</Template>
  <TotalTime>76864</TotalTime>
  <Words>2240</Words>
  <Application>Microsoft Office PowerPoint</Application>
  <PresentationFormat>On-screen Show (4:3)</PresentationFormat>
  <Paragraphs>174</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Arial Narrow</vt:lpstr>
      <vt:lpstr>Calibri</vt:lpstr>
      <vt:lpstr>Century Gothic</vt:lpstr>
      <vt:lpstr>Courier New</vt:lpstr>
      <vt:lpstr>Times New Roman</vt:lpstr>
      <vt:lpstr>Gallery</vt:lpstr>
      <vt:lpstr>PowerPoint Presentation</vt:lpstr>
      <vt:lpstr>PowerPoint Presentation</vt:lpstr>
      <vt:lpstr>PowerPoint Presentation</vt:lpstr>
      <vt:lpstr>Who is a Lobbyist? </vt:lpstr>
      <vt:lpstr>LOBBYING IN THE DISTRICT OF COLUMBIA</vt:lpstr>
      <vt:lpstr>Advocacy Vs. Lobbying</vt:lpstr>
      <vt:lpstr>LOBBYING IN THE DISTRICT OF COLUMBIA</vt:lpstr>
      <vt:lpstr>LOBBYING IN THE DISTRICT OF COLUMBIA</vt:lpstr>
      <vt:lpstr>LOBBYING IN THE DISTRICT OF COLUMBIA</vt:lpstr>
      <vt:lpstr>LOBBYING IN THE DISTRICT OF COLUMBIA</vt:lpstr>
      <vt:lpstr>Filing registration Reports</vt:lpstr>
      <vt:lpstr>Persons Required to Register</vt:lpstr>
      <vt:lpstr>Registration Fee</vt:lpstr>
      <vt:lpstr>Exceptions</vt:lpstr>
      <vt:lpstr>Civil Penalty for Failure to Register or File Activity Reports D.C. Code § 1-1162.32</vt:lpstr>
      <vt:lpstr>Filing Activity Report</vt:lpstr>
      <vt:lpstr>Activity Reports D.C. Code § 1-1162.30</vt:lpstr>
      <vt:lpstr>Activity Reports D.C. Code § 1-1162.30 (continued)</vt:lpstr>
      <vt:lpstr>Activity Reports Continued D.C. Code § 1-1162.30</vt:lpstr>
      <vt:lpstr>Activity Reports Continued D.C. Code § 1-1162.30</vt:lpstr>
      <vt:lpstr>NOTE:</vt:lpstr>
      <vt:lpstr>BEGA Discontinuing Lobbyists Fine Grace Period </vt:lpstr>
      <vt:lpstr>If there is a balance owed, the following error message will appear.  You will not be able to move forward until this matter is corrected.  </vt:lpstr>
      <vt:lpstr>Step 1. Select Registrant to open.</vt:lpstr>
      <vt:lpstr>PowerPoint Presentation</vt:lpstr>
      <vt:lpstr>Step 3. Add New Compensation</vt:lpstr>
      <vt:lpstr>PowerPoint Presentation</vt:lpstr>
      <vt:lpstr>PowerPoint Presentation</vt:lpstr>
      <vt:lpstr>PowerPoint Presentation</vt:lpstr>
      <vt:lpstr>PowerPoint Presentation</vt:lpstr>
      <vt:lpstr>Renewing Lobbyist Registration</vt:lpstr>
      <vt:lpstr>Step 1. Select Registrant to open.</vt:lpstr>
      <vt:lpstr>Step 2. Select “Manage Profile”</vt:lpstr>
      <vt:lpstr>Step 3. Add New Compensation </vt:lpstr>
      <vt:lpstr>Step 4. Fill Accordingly and Save </vt:lpstr>
      <vt:lpstr>Step 5.  Select File Reports </vt:lpstr>
      <vt:lpstr>Step 6.  Add New Registration Report</vt:lpstr>
      <vt:lpstr>Step 7a. Select Report Type</vt:lpstr>
      <vt:lpstr>Step 8.  Save and “Certify!” Registration *absent certification, registration will not be complete*</vt:lpstr>
    </vt:vector>
  </TitlesOfParts>
  <Company>DC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Renewing Lobbyist Registration</dc:title>
  <dc:creator>Stan Kosick</dc:creator>
  <cp:lastModifiedBy>cloudconvert_8</cp:lastModifiedBy>
  <cp:revision>87</cp:revision>
  <dcterms:created xsi:type="dcterms:W3CDTF">2020-01-23T18:07:53Z</dcterms:created>
  <dcterms:modified xsi:type="dcterms:W3CDTF">2024-03-27T16:39:25Z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F615FCC6-4357-4921-887E-BBE119B128C6</vt:lpwstr>
  </property>
  <property fmtid="{D5CDD505-2E9C-101B-9397-08002B2CF9AE}" pid="3" name="ArticulatePath">
    <vt:lpwstr>DC Lobbying Requirements92721</vt:lpwstr>
  </property>
  <property fmtid="{D5CDD505-2E9C-101B-9397-08002B2CF9AE}" pid="4" name="ContentTypeId">
    <vt:lpwstr>0x0101000B8C4EAE0104AD479D121E811B2BB7C3</vt:lpwstr>
  </property>
</Properties>
</file>