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unknown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279" r:id="rId3"/>
    <p:sldId id="373" r:id="rId4"/>
    <p:sldId id="299" r:id="rId5"/>
    <p:sldId id="374" r:id="rId6"/>
    <p:sldId id="285" r:id="rId7"/>
    <p:sldId id="375" r:id="rId8"/>
    <p:sldId id="376" r:id="rId9"/>
    <p:sldId id="308" r:id="rId10"/>
    <p:sldId id="384" r:id="rId11"/>
    <p:sldId id="385" r:id="rId12"/>
    <p:sldId id="382" r:id="rId13"/>
    <p:sldId id="317" r:id="rId14"/>
    <p:sldId id="318" r:id="rId15"/>
    <p:sldId id="319" r:id="rId16"/>
    <p:sldId id="320" r:id="rId17"/>
    <p:sldId id="381" r:id="rId18"/>
    <p:sldId id="383" r:id="rId19"/>
    <p:sldId id="386" r:id="rId20"/>
    <p:sldId id="387" r:id="rId21"/>
    <p:sldId id="379" r:id="rId22"/>
    <p:sldId id="380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9559" autoAdjust="0"/>
    <p:restoredTop sz="97731" autoAdjust="0"/>
  </p:normalViewPr>
  <p:slideViewPr>
    <p:cSldViewPr>
      <p:cViewPr>
        <p:scale>
          <a:sx n="68" d="100"/>
          <a:sy n="68" d="100"/>
        </p:scale>
        <p:origin x="-142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jemea.goso\Documents\Book1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jemea.goso\Documents\Book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In-Seat</a:t>
            </a:r>
            <a:r>
              <a:rPr lang="en-US" baseline="0"/>
              <a:t> Attendance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SY2-13 vs. SY13-14</a:t>
            </a:r>
            <a:endParaRPr lang="en-US">
              <a:effectLst/>
            </a:endParaRPr>
          </a:p>
        </c:rich>
      </c:tx>
      <c:layout>
        <c:manualLayout>
          <c:xMode val="edge"/>
          <c:yMode val="edge"/>
          <c:x val="0.26159716146592787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Sheet1!$A$2:$B$2</c:f>
              <c:strCache>
                <c:ptCount val="2"/>
                <c:pt idx="0">
                  <c:v>SY13-14</c:v>
                </c:pt>
                <c:pt idx="1">
                  <c:v>SY12-13</c:v>
                </c:pt>
              </c:strCache>
            </c:strRef>
          </c:cat>
          <c:val>
            <c:numRef>
              <c:f>Sheet1!$A$3:$B$3</c:f>
              <c:numCache>
                <c:formatCode>0%</c:formatCode>
                <c:ptCount val="2"/>
                <c:pt idx="0">
                  <c:v>0.88500000000000001</c:v>
                </c:pt>
                <c:pt idx="1">
                  <c:v>0.86399999999999999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968576"/>
        <c:axId val="86986752"/>
      </c:barChart>
      <c:catAx>
        <c:axId val="869685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86986752"/>
        <c:crosses val="autoZero"/>
        <c:auto val="1"/>
        <c:lblAlgn val="ctr"/>
        <c:lblOffset val="100"/>
        <c:noMultiLvlLbl val="0"/>
      </c:catAx>
      <c:valAx>
        <c:axId val="869867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69685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Chronic Truancy</a:t>
            </a:r>
            <a:endParaRPr lang="en-US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SY2-13 vs. SY13-14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Sheet1!$A$7:$B$7</c:f>
              <c:strCache>
                <c:ptCount val="2"/>
                <c:pt idx="0">
                  <c:v>SY13-14</c:v>
                </c:pt>
                <c:pt idx="1">
                  <c:v>SY12-13</c:v>
                </c:pt>
              </c:strCache>
            </c:strRef>
          </c:cat>
          <c:val>
            <c:numRef>
              <c:f>Sheet1!$A$8:$B$8</c:f>
              <c:numCache>
                <c:formatCode>0%</c:formatCode>
                <c:ptCount val="2"/>
                <c:pt idx="0">
                  <c:v>0.182</c:v>
                </c:pt>
                <c:pt idx="1">
                  <c:v>0.26900000000000002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7002112"/>
        <c:axId val="87021440"/>
      </c:barChart>
      <c:catAx>
        <c:axId val="870021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87021440"/>
        <c:crosses val="autoZero"/>
        <c:auto val="1"/>
        <c:lblAlgn val="ctr"/>
        <c:lblOffset val="100"/>
        <c:noMultiLvlLbl val="0"/>
      </c:catAx>
      <c:valAx>
        <c:axId val="8702144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70021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u="sng" dirty="0" smtClean="0"/>
              <a:t>Number</a:t>
            </a:r>
            <a:r>
              <a:rPr lang="en-US" sz="2000" u="sng" baseline="0" dirty="0" smtClean="0"/>
              <a:t> of Homeless Students Enrolled by Grade- April 2015</a:t>
            </a:r>
          </a:p>
          <a:p>
            <a:pPr>
              <a:defRPr/>
            </a:pPr>
            <a:r>
              <a:rPr lang="en-US" sz="1800" b="0" baseline="0" dirty="0" smtClean="0"/>
              <a:t>Total Students= 1,835</a:t>
            </a:r>
            <a:endParaRPr lang="en-US" sz="1800" b="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 of Students</c:v>
                </c:pt>
              </c:strCache>
            </c:strRef>
          </c:tx>
          <c:invertIfNegative val="0"/>
          <c:cat>
            <c:strRef>
              <c:f>Sheet1!$A$2:$A$15</c:f>
              <c:strCache>
                <c:ptCount val="14"/>
                <c:pt idx="0">
                  <c:v>PS</c:v>
                </c:pt>
                <c:pt idx="1">
                  <c:v>PK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121</c:v>
                </c:pt>
                <c:pt idx="1">
                  <c:v>154</c:v>
                </c:pt>
                <c:pt idx="2">
                  <c:v>228</c:v>
                </c:pt>
                <c:pt idx="3">
                  <c:v>179</c:v>
                </c:pt>
                <c:pt idx="4">
                  <c:v>186</c:v>
                </c:pt>
                <c:pt idx="5">
                  <c:v>131</c:v>
                </c:pt>
                <c:pt idx="6">
                  <c:v>83</c:v>
                </c:pt>
                <c:pt idx="7">
                  <c:v>84</c:v>
                </c:pt>
                <c:pt idx="8">
                  <c:v>65</c:v>
                </c:pt>
                <c:pt idx="9">
                  <c:v>75</c:v>
                </c:pt>
                <c:pt idx="10">
                  <c:v>127</c:v>
                </c:pt>
                <c:pt idx="11">
                  <c:v>69</c:v>
                </c:pt>
                <c:pt idx="12">
                  <c:v>78</c:v>
                </c:pt>
                <c:pt idx="13">
                  <c:v>106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891840"/>
        <c:axId val="95893376"/>
      </c:barChart>
      <c:catAx>
        <c:axId val="95891840"/>
        <c:scaling>
          <c:orientation val="minMax"/>
        </c:scaling>
        <c:delete val="0"/>
        <c:axPos val="b"/>
        <c:majorTickMark val="out"/>
        <c:minorTickMark val="none"/>
        <c:tickLblPos val="nextTo"/>
        <c:crossAx val="95893376"/>
        <c:crosses val="autoZero"/>
        <c:auto val="1"/>
        <c:lblAlgn val="ctr"/>
        <c:lblOffset val="100"/>
        <c:noMultiLvlLbl val="0"/>
      </c:catAx>
      <c:valAx>
        <c:axId val="95893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5891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C7057E-F867-464B-81E5-A19B2BB514D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13D1831-4ED1-4297-9D2F-4DC567E790F4}">
      <dgm:prSet phldrT="[Text]" custT="1"/>
      <dgm:spPr>
        <a:solidFill>
          <a:schemeClr val="accent3">
            <a:lumMod val="50000"/>
          </a:schemeClr>
        </a:solidFill>
        <a:effectLst>
          <a:outerShdw blurRad="50800" dist="50800" dir="5400000" algn="ctr" rotWithShape="0">
            <a:srgbClr val="000000">
              <a:alpha val="60000"/>
            </a:srgbClr>
          </a:outerShdw>
        </a:effectLst>
        <a:scene3d>
          <a:camera prst="isometricOffAxis2Lef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en-US" sz="1400" dirty="0">
              <a:solidFill>
                <a:schemeClr val="tx1"/>
              </a:solidFill>
            </a:rPr>
            <a:t>Phone Call Made</a:t>
          </a:r>
        </a:p>
        <a:p>
          <a:pPr algn="ctr"/>
          <a:r>
            <a:rPr lang="en-US" sz="1400" dirty="0">
              <a:solidFill>
                <a:schemeClr val="tx1"/>
              </a:solidFill>
            </a:rPr>
            <a:t>For Each Excused And Unexcused Absence</a:t>
          </a:r>
        </a:p>
      </dgm:t>
    </dgm:pt>
    <dgm:pt modelId="{7DEB716D-4EEA-4E01-B652-E1766977B674}" type="parTrans" cxnId="{9BD197F0-4F0C-444E-B995-A9D2B2489FDF}">
      <dgm:prSet/>
      <dgm:spPr/>
      <dgm:t>
        <a:bodyPr/>
        <a:lstStyle/>
        <a:p>
          <a:pPr algn="ctr"/>
          <a:endParaRPr lang="en-US"/>
        </a:p>
      </dgm:t>
    </dgm:pt>
    <dgm:pt modelId="{0D53D189-2EF1-4EC5-81E3-CE61DFC6530F}" type="sibTrans" cxnId="{9BD197F0-4F0C-444E-B995-A9D2B2489FDF}">
      <dgm:prSet/>
      <dgm:spPr/>
      <dgm:t>
        <a:bodyPr/>
        <a:lstStyle/>
        <a:p>
          <a:pPr algn="ctr"/>
          <a:endParaRPr lang="en-US"/>
        </a:p>
      </dgm:t>
    </dgm:pt>
    <dgm:pt modelId="{9D007732-D66E-4736-9C3E-99F5567DBE51}">
      <dgm:prSet phldrT="[Text]" custT="1"/>
      <dgm:spPr>
        <a:solidFill>
          <a:srgbClr val="00B050"/>
        </a:solidFill>
        <a:effectLst>
          <a:outerShdw blurRad="50800" dist="50800" dir="5400000" algn="ctr" rotWithShape="0">
            <a:srgbClr val="000000">
              <a:alpha val="60000"/>
            </a:srgbClr>
          </a:outerShdw>
        </a:effectLst>
        <a:scene3d>
          <a:camera prst="isometricOffAxis2Lef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en-US" sz="1400" dirty="0">
              <a:solidFill>
                <a:schemeClr val="tx1"/>
              </a:solidFill>
            </a:rPr>
            <a:t>ES, EC and MS Students: Letter Mailed</a:t>
          </a:r>
        </a:p>
      </dgm:t>
    </dgm:pt>
    <dgm:pt modelId="{4B333604-80C7-49FF-B9A7-E98FDDC08196}" type="parTrans" cxnId="{6918FB87-A6C9-4ECE-8551-0D22116DAEEE}">
      <dgm:prSet/>
      <dgm:spPr/>
      <dgm:t>
        <a:bodyPr/>
        <a:lstStyle/>
        <a:p>
          <a:pPr algn="ctr"/>
          <a:endParaRPr lang="en-US"/>
        </a:p>
      </dgm:t>
    </dgm:pt>
    <dgm:pt modelId="{84EEC584-5CD1-41CC-8F6A-501A0500282C}" type="sibTrans" cxnId="{6918FB87-A6C9-4ECE-8551-0D22116DAEEE}">
      <dgm:prSet/>
      <dgm:spPr/>
      <dgm:t>
        <a:bodyPr/>
        <a:lstStyle/>
        <a:p>
          <a:pPr algn="ctr"/>
          <a:endParaRPr lang="en-US"/>
        </a:p>
      </dgm:t>
    </dgm:pt>
    <dgm:pt modelId="{1D665968-EE8C-4212-895E-122607646FD9}">
      <dgm:prSet phldrT="[Text]" custT="1"/>
      <dgm:spPr>
        <a:solidFill>
          <a:schemeClr val="accent2">
            <a:lumMod val="75000"/>
          </a:schemeClr>
        </a:solidFill>
        <a:effectLst>
          <a:outerShdw blurRad="50800" dist="50800" dir="5400000" algn="ctr" rotWithShape="0">
            <a:srgbClr val="000000">
              <a:alpha val="60000"/>
            </a:srgbClr>
          </a:outerShdw>
        </a:effectLst>
        <a:scene3d>
          <a:camera prst="isometricOffAxis2Lef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en-US" sz="1400" dirty="0">
              <a:solidFill>
                <a:schemeClr val="tx1"/>
              </a:solidFill>
            </a:rPr>
            <a:t>Letter Mailed and Student Withdrawn</a:t>
          </a:r>
        </a:p>
        <a:p>
          <a:pPr algn="ctr"/>
          <a:r>
            <a:rPr lang="en-US" sz="1200" dirty="0">
              <a:solidFill>
                <a:schemeClr val="tx1"/>
              </a:solidFill>
            </a:rPr>
            <a:t>(SPED Students Exempted)</a:t>
          </a:r>
          <a:endParaRPr lang="en-US" sz="900" dirty="0">
            <a:solidFill>
              <a:schemeClr val="tx1"/>
            </a:solidFill>
          </a:endParaRPr>
        </a:p>
      </dgm:t>
    </dgm:pt>
    <dgm:pt modelId="{777EDA93-E9B5-4BA2-B4B5-90FC85D99013}" type="parTrans" cxnId="{6FFBA742-9C48-42CA-93AB-1352231CB5EF}">
      <dgm:prSet/>
      <dgm:spPr/>
      <dgm:t>
        <a:bodyPr/>
        <a:lstStyle/>
        <a:p>
          <a:pPr algn="ctr"/>
          <a:endParaRPr lang="en-US"/>
        </a:p>
      </dgm:t>
    </dgm:pt>
    <dgm:pt modelId="{A43AA92C-2838-47B3-86CF-115C89743422}" type="sibTrans" cxnId="{6FFBA742-9C48-42CA-93AB-1352231CB5EF}">
      <dgm:prSet/>
      <dgm:spPr/>
      <dgm:t>
        <a:bodyPr/>
        <a:lstStyle/>
        <a:p>
          <a:pPr algn="ctr"/>
          <a:endParaRPr lang="en-US"/>
        </a:p>
      </dgm:t>
    </dgm:pt>
    <dgm:pt modelId="{1FCF3894-2436-4E18-839C-AE3036AFB4C4}">
      <dgm:prSet custT="1"/>
      <dgm:spPr>
        <a:solidFill>
          <a:srgbClr val="92D050"/>
        </a:solidFill>
        <a:effectLst>
          <a:outerShdw blurRad="50800" dist="50800" dir="5400000" algn="ctr" rotWithShape="0">
            <a:srgbClr val="000000">
              <a:alpha val="60000"/>
            </a:srgbClr>
          </a:outerShdw>
        </a:effectLst>
        <a:scene3d>
          <a:camera prst="isometricOffAxis2Lef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en-US" sz="1400" dirty="0">
              <a:solidFill>
                <a:schemeClr val="tx1"/>
              </a:solidFill>
            </a:rPr>
            <a:t>Letter Mailed/ </a:t>
          </a:r>
          <a:r>
            <a:rPr lang="en-US" sz="1400" dirty="0" smtClean="0">
              <a:solidFill>
                <a:schemeClr val="tx1"/>
              </a:solidFill>
            </a:rPr>
            <a:t>Hold SST Meeting.  If Special Education Student Hold MDT</a:t>
          </a:r>
        </a:p>
      </dgm:t>
    </dgm:pt>
    <dgm:pt modelId="{4A57C7CE-8622-417E-8855-B172379B541C}" type="parTrans" cxnId="{16A8ADF9-F82E-444E-B5B0-2401B9933494}">
      <dgm:prSet/>
      <dgm:spPr/>
      <dgm:t>
        <a:bodyPr/>
        <a:lstStyle/>
        <a:p>
          <a:pPr algn="ctr"/>
          <a:endParaRPr lang="en-US"/>
        </a:p>
      </dgm:t>
    </dgm:pt>
    <dgm:pt modelId="{35F7B960-B62F-470E-826B-ED1D393E6E0C}" type="sibTrans" cxnId="{16A8ADF9-F82E-444E-B5B0-2401B9933494}">
      <dgm:prSet/>
      <dgm:spPr/>
      <dgm:t>
        <a:bodyPr/>
        <a:lstStyle/>
        <a:p>
          <a:pPr algn="ctr"/>
          <a:endParaRPr lang="en-US"/>
        </a:p>
      </dgm:t>
    </dgm:pt>
    <dgm:pt modelId="{3117380F-2210-457E-A18B-01F03E06DC55}">
      <dgm:prSet custT="1"/>
      <dgm:spPr>
        <a:solidFill>
          <a:srgbClr val="FF0000"/>
        </a:solidFill>
        <a:effectLst>
          <a:outerShdw blurRad="50800" dist="50800" dir="5400000" algn="ctr" rotWithShape="0">
            <a:srgbClr val="000000">
              <a:alpha val="60000"/>
            </a:srgbClr>
          </a:outerShdw>
        </a:effectLst>
        <a:scene3d>
          <a:camera prst="isometricOffAxis2Lef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en-US" sz="1400" dirty="0">
              <a:solidFill>
                <a:schemeClr val="tx1"/>
              </a:solidFill>
            </a:rPr>
            <a:t>Age 5-13: Refer to OAG</a:t>
          </a:r>
        </a:p>
        <a:p>
          <a:pPr algn="ctr"/>
          <a:r>
            <a:rPr lang="en-US" sz="1400" dirty="0">
              <a:solidFill>
                <a:schemeClr val="tx1"/>
              </a:solidFill>
            </a:rPr>
            <a:t>Age 14-17: Refer to OAG/CSS</a:t>
          </a:r>
        </a:p>
      </dgm:t>
    </dgm:pt>
    <dgm:pt modelId="{AD216008-8F5A-4A2F-BA56-AEB1455D4596}" type="parTrans" cxnId="{3F73B855-BAFA-4216-845C-06E90B65298B}">
      <dgm:prSet/>
      <dgm:spPr/>
      <dgm:t>
        <a:bodyPr/>
        <a:lstStyle/>
        <a:p>
          <a:pPr algn="ctr"/>
          <a:endParaRPr lang="en-US"/>
        </a:p>
      </dgm:t>
    </dgm:pt>
    <dgm:pt modelId="{A081503A-9F04-4A36-9B10-4E714A2AF7FE}" type="sibTrans" cxnId="{3F73B855-BAFA-4216-845C-06E90B65298B}">
      <dgm:prSet/>
      <dgm:spPr/>
      <dgm:t>
        <a:bodyPr/>
        <a:lstStyle/>
        <a:p>
          <a:pPr algn="ctr"/>
          <a:endParaRPr lang="en-US"/>
        </a:p>
      </dgm:t>
    </dgm:pt>
    <dgm:pt modelId="{65DE330E-B9A4-431A-9CC4-FC8A31904490}">
      <dgm:prSet custT="1"/>
      <dgm:spPr>
        <a:solidFill>
          <a:srgbClr val="FFFF00"/>
        </a:solidFill>
        <a:effectLst>
          <a:outerShdw blurRad="50800" dist="50800" dir="5400000" algn="ctr" rotWithShape="0">
            <a:srgbClr val="000000">
              <a:alpha val="60000"/>
            </a:srgbClr>
          </a:outerShdw>
        </a:effectLst>
        <a:scene3d>
          <a:camera prst="isometricOffAxis2Left"/>
          <a:lightRig rig="threePt" dir="t"/>
        </a:scene3d>
        <a:sp3d>
          <a:bevelT/>
        </a:sp3d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400" dirty="0">
              <a:solidFill>
                <a:sysClr val="windowText" lastClr="000000"/>
              </a:solidFill>
            </a:rPr>
            <a:t>MPD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400" dirty="0">
              <a:solidFill>
                <a:sysClr val="windowText" lastClr="000000"/>
              </a:solidFill>
            </a:rPr>
            <a:t>Warning Letter Mailed</a:t>
          </a:r>
        </a:p>
      </dgm:t>
    </dgm:pt>
    <dgm:pt modelId="{491E5E12-1C78-46F4-B163-C49E013A8569}" type="parTrans" cxnId="{A98CD23A-838B-402C-968E-85C05D97D39C}">
      <dgm:prSet/>
      <dgm:spPr/>
      <dgm:t>
        <a:bodyPr/>
        <a:lstStyle/>
        <a:p>
          <a:pPr algn="ctr"/>
          <a:endParaRPr lang="en-US"/>
        </a:p>
      </dgm:t>
    </dgm:pt>
    <dgm:pt modelId="{9F14DE01-00E7-426D-AF5E-F7795DE23FCD}" type="sibTrans" cxnId="{A98CD23A-838B-402C-968E-85C05D97D39C}">
      <dgm:prSet/>
      <dgm:spPr/>
      <dgm:t>
        <a:bodyPr/>
        <a:lstStyle/>
        <a:p>
          <a:pPr algn="ctr"/>
          <a:endParaRPr lang="en-US"/>
        </a:p>
      </dgm:t>
    </dgm:pt>
    <dgm:pt modelId="{5A0B5454-7732-44D6-9C99-EE1E184A5CE5}">
      <dgm:prSet custT="1"/>
      <dgm:spPr>
        <a:solidFill>
          <a:schemeClr val="accent6">
            <a:lumMod val="75000"/>
          </a:schemeClr>
        </a:solidFill>
        <a:effectLst>
          <a:outerShdw blurRad="50800" dist="50800" dir="5400000" algn="ctr" rotWithShape="0">
            <a:srgbClr val="000000">
              <a:alpha val="60000"/>
            </a:srgbClr>
          </a:outerShdw>
        </a:effectLst>
        <a:scene3d>
          <a:camera prst="isometricOffAxis2Lef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en-US" sz="1400" dirty="0">
              <a:solidFill>
                <a:schemeClr val="tx1"/>
              </a:solidFill>
            </a:rPr>
            <a:t>Age 5-13: Refer to CFSA</a:t>
          </a:r>
        </a:p>
        <a:p>
          <a:pPr algn="ctr"/>
          <a:r>
            <a:rPr lang="en-US" sz="1400" dirty="0">
              <a:solidFill>
                <a:schemeClr val="tx1"/>
              </a:solidFill>
            </a:rPr>
            <a:t>Age 14-17</a:t>
          </a:r>
        </a:p>
        <a:p>
          <a:pPr algn="ctr"/>
          <a:r>
            <a:rPr lang="en-US" sz="1400" dirty="0">
              <a:solidFill>
                <a:schemeClr val="tx1"/>
              </a:solidFill>
            </a:rPr>
            <a:t>SST Follow-Up</a:t>
          </a:r>
        </a:p>
      </dgm:t>
    </dgm:pt>
    <dgm:pt modelId="{C98562F9-FD63-42D3-99BD-E17A872FE4F7}" type="parTrans" cxnId="{BF8B27F5-38E4-46A9-A616-4A3002DD7FBA}">
      <dgm:prSet/>
      <dgm:spPr/>
      <dgm:t>
        <a:bodyPr/>
        <a:lstStyle/>
        <a:p>
          <a:pPr algn="ctr"/>
          <a:endParaRPr lang="en-US"/>
        </a:p>
      </dgm:t>
    </dgm:pt>
    <dgm:pt modelId="{86690DE2-5DC6-416A-920A-867D5E14857C}" type="sibTrans" cxnId="{BF8B27F5-38E4-46A9-A616-4A3002DD7FBA}">
      <dgm:prSet/>
      <dgm:spPr/>
      <dgm:t>
        <a:bodyPr/>
        <a:lstStyle/>
        <a:p>
          <a:pPr algn="ctr"/>
          <a:endParaRPr lang="en-US"/>
        </a:p>
      </dgm:t>
    </dgm:pt>
    <dgm:pt modelId="{9627493E-1A22-4D1C-972C-053680248CCC}" type="pres">
      <dgm:prSet presAssocID="{31C7057E-F867-464B-81E5-A19B2BB514D9}" presName="CompostProcess" presStyleCnt="0">
        <dgm:presLayoutVars>
          <dgm:dir/>
          <dgm:resizeHandles val="exact"/>
        </dgm:presLayoutVars>
      </dgm:prSet>
      <dgm:spPr/>
    </dgm:pt>
    <dgm:pt modelId="{9407E187-5311-4981-9AB5-50AD9B2651B7}" type="pres">
      <dgm:prSet presAssocID="{31C7057E-F867-464B-81E5-A19B2BB514D9}" presName="arrow" presStyleLbl="bgShp" presStyleIdx="0" presStyleCnt="1" custScaleX="109600" custScaleY="35652" custLinFactY="67605" custLinFactNeighborX="1862" custLinFactNeighborY="100000"/>
      <dgm:spPr>
        <a:solidFill>
          <a:schemeClr val="tx2">
            <a:lumMod val="75000"/>
          </a:schemeClr>
        </a:solidFill>
        <a:effectLst>
          <a:outerShdw blurRad="50800" dist="50800" dir="5400000" algn="ctr" rotWithShape="0">
            <a:srgbClr val="000000">
              <a:alpha val="60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AC88203D-D048-4A1E-9B2B-9AF7A95D1136}" type="pres">
      <dgm:prSet presAssocID="{31C7057E-F867-464B-81E5-A19B2BB514D9}" presName="linearProcess" presStyleCnt="0"/>
      <dgm:spPr/>
    </dgm:pt>
    <dgm:pt modelId="{7B0287CE-2D7C-44E5-BCC1-2D94B4F0FBC8}" type="pres">
      <dgm:prSet presAssocID="{913D1831-4ED1-4297-9D2F-4DC567E790F4}" presName="textNode" presStyleLbl="node1" presStyleIdx="0" presStyleCnt="7" custLinFactNeighborX="65913" custLinFactNeighborY="302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2C4B7F-57E3-4A19-AD3D-D271EAA2A6A3}" type="pres">
      <dgm:prSet presAssocID="{0D53D189-2EF1-4EC5-81E3-CE61DFC6530F}" presName="sibTrans" presStyleCnt="0"/>
      <dgm:spPr/>
    </dgm:pt>
    <dgm:pt modelId="{80E6C9C0-93CD-44B0-BAF3-9DD6B63F1228}" type="pres">
      <dgm:prSet presAssocID="{9D007732-D66E-4736-9C3E-99F5567DBE51}" presName="textNode" presStyleLbl="node1" presStyleIdx="1" presStyleCnt="7" custLinFactNeighborX="-16233" custLinFactNeighborY="288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9C40AC-0381-417C-AF2E-263A788BA713}" type="pres">
      <dgm:prSet presAssocID="{84EEC584-5CD1-41CC-8F6A-501A0500282C}" presName="sibTrans" presStyleCnt="0"/>
      <dgm:spPr/>
    </dgm:pt>
    <dgm:pt modelId="{F10C546F-7C9A-42B1-8975-7D25D5B30E28}" type="pres">
      <dgm:prSet presAssocID="{1FCF3894-2436-4E18-839C-AE3036AFB4C4}" presName="textNode" presStyleLbl="node1" presStyleIdx="2" presStyleCnt="7" custLinFactNeighborX="-87299" custLinFactNeighborY="288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D77B90-1EB1-4BF7-A93C-36A6B126F14D}" type="pres">
      <dgm:prSet presAssocID="{35F7B960-B62F-470E-826B-ED1D393E6E0C}" presName="sibTrans" presStyleCnt="0"/>
      <dgm:spPr/>
    </dgm:pt>
    <dgm:pt modelId="{38412690-7B62-498A-B0B9-D4B312EC3F11}" type="pres">
      <dgm:prSet presAssocID="{65DE330E-B9A4-431A-9CC4-FC8A31904490}" presName="textNode" presStyleLbl="node1" presStyleIdx="3" presStyleCnt="7" custScaleX="99096" custLinFactX="-7079" custLinFactNeighborX="-100000" custLinFactNeighborY="288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842789-CB34-4EDF-8406-B741A5F9F654}" type="pres">
      <dgm:prSet presAssocID="{9F14DE01-00E7-426D-AF5E-F7795DE23FCD}" presName="sibTrans" presStyleCnt="0"/>
      <dgm:spPr/>
    </dgm:pt>
    <dgm:pt modelId="{36B002F4-269F-4304-9CA3-05D01D4B3E62}" type="pres">
      <dgm:prSet presAssocID="{5A0B5454-7732-44D6-9C99-EE1E184A5CE5}" presName="textNode" presStyleLbl="node1" presStyleIdx="4" presStyleCnt="7" custLinFactX="-20194" custLinFactNeighborX="-100000" custLinFactNeighborY="313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315719-A230-4D77-AB31-13403E58D06F}" type="pres">
      <dgm:prSet presAssocID="{86690DE2-5DC6-416A-920A-867D5E14857C}" presName="sibTrans" presStyleCnt="0"/>
      <dgm:spPr/>
    </dgm:pt>
    <dgm:pt modelId="{9E523C60-92BD-40D7-85F4-22C13380AB70}" type="pres">
      <dgm:prSet presAssocID="{3117380F-2210-457E-A18B-01F03E06DC55}" presName="textNode" presStyleLbl="node1" presStyleIdx="5" presStyleCnt="7" custLinFactX="-33111" custLinFactNeighborX="-100000" custLinFactNeighborY="300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1D310E-0C84-48FE-BA34-4963CAB2412C}" type="pres">
      <dgm:prSet presAssocID="{A081503A-9F04-4A36-9B10-4E714A2AF7FE}" presName="sibTrans" presStyleCnt="0"/>
      <dgm:spPr/>
    </dgm:pt>
    <dgm:pt modelId="{759A599E-522A-45EE-AB0B-37981E4A8B4A}" type="pres">
      <dgm:prSet presAssocID="{1D665968-EE8C-4212-895E-122607646FD9}" presName="textNode" presStyleLbl="node1" presStyleIdx="6" presStyleCnt="7" custLinFactX="-46291" custLinFactNeighborX="-100000" custLinFactNeighborY="347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CDFD4D-88D6-4089-A02E-C889F876E1E4}" type="presOf" srcId="{1FCF3894-2436-4E18-839C-AE3036AFB4C4}" destId="{F10C546F-7C9A-42B1-8975-7D25D5B30E28}" srcOrd="0" destOrd="0" presId="urn:microsoft.com/office/officeart/2005/8/layout/hProcess9"/>
    <dgm:cxn modelId="{A98CD23A-838B-402C-968E-85C05D97D39C}" srcId="{31C7057E-F867-464B-81E5-A19B2BB514D9}" destId="{65DE330E-B9A4-431A-9CC4-FC8A31904490}" srcOrd="3" destOrd="0" parTransId="{491E5E12-1C78-46F4-B163-C49E013A8569}" sibTransId="{9F14DE01-00E7-426D-AF5E-F7795DE23FCD}"/>
    <dgm:cxn modelId="{6918FB87-A6C9-4ECE-8551-0D22116DAEEE}" srcId="{31C7057E-F867-464B-81E5-A19B2BB514D9}" destId="{9D007732-D66E-4736-9C3E-99F5567DBE51}" srcOrd="1" destOrd="0" parTransId="{4B333604-80C7-49FF-B9A7-E98FDDC08196}" sibTransId="{84EEC584-5CD1-41CC-8F6A-501A0500282C}"/>
    <dgm:cxn modelId="{9BD197F0-4F0C-444E-B995-A9D2B2489FDF}" srcId="{31C7057E-F867-464B-81E5-A19B2BB514D9}" destId="{913D1831-4ED1-4297-9D2F-4DC567E790F4}" srcOrd="0" destOrd="0" parTransId="{7DEB716D-4EEA-4E01-B652-E1766977B674}" sibTransId="{0D53D189-2EF1-4EC5-81E3-CE61DFC6530F}"/>
    <dgm:cxn modelId="{D0424F67-B614-4281-861F-8698D79F1BE2}" type="presOf" srcId="{65DE330E-B9A4-431A-9CC4-FC8A31904490}" destId="{38412690-7B62-498A-B0B9-D4B312EC3F11}" srcOrd="0" destOrd="0" presId="urn:microsoft.com/office/officeart/2005/8/layout/hProcess9"/>
    <dgm:cxn modelId="{44EC338E-A9EB-4EA5-BD96-458ADE588D6F}" type="presOf" srcId="{5A0B5454-7732-44D6-9C99-EE1E184A5CE5}" destId="{36B002F4-269F-4304-9CA3-05D01D4B3E62}" srcOrd="0" destOrd="0" presId="urn:microsoft.com/office/officeart/2005/8/layout/hProcess9"/>
    <dgm:cxn modelId="{BF8B27F5-38E4-46A9-A616-4A3002DD7FBA}" srcId="{31C7057E-F867-464B-81E5-A19B2BB514D9}" destId="{5A0B5454-7732-44D6-9C99-EE1E184A5CE5}" srcOrd="4" destOrd="0" parTransId="{C98562F9-FD63-42D3-99BD-E17A872FE4F7}" sibTransId="{86690DE2-5DC6-416A-920A-867D5E14857C}"/>
    <dgm:cxn modelId="{16A8ADF9-F82E-444E-B5B0-2401B9933494}" srcId="{31C7057E-F867-464B-81E5-A19B2BB514D9}" destId="{1FCF3894-2436-4E18-839C-AE3036AFB4C4}" srcOrd="2" destOrd="0" parTransId="{4A57C7CE-8622-417E-8855-B172379B541C}" sibTransId="{35F7B960-B62F-470E-826B-ED1D393E6E0C}"/>
    <dgm:cxn modelId="{D4426C1D-7A1C-4744-8C59-74CFF47E1A81}" type="presOf" srcId="{3117380F-2210-457E-A18B-01F03E06DC55}" destId="{9E523C60-92BD-40D7-85F4-22C13380AB70}" srcOrd="0" destOrd="0" presId="urn:microsoft.com/office/officeart/2005/8/layout/hProcess9"/>
    <dgm:cxn modelId="{3F73B855-BAFA-4216-845C-06E90B65298B}" srcId="{31C7057E-F867-464B-81E5-A19B2BB514D9}" destId="{3117380F-2210-457E-A18B-01F03E06DC55}" srcOrd="5" destOrd="0" parTransId="{AD216008-8F5A-4A2F-BA56-AEB1455D4596}" sibTransId="{A081503A-9F04-4A36-9B10-4E714A2AF7FE}"/>
    <dgm:cxn modelId="{47214145-88E1-4A3D-AB3D-48DA016D1267}" type="presOf" srcId="{1D665968-EE8C-4212-895E-122607646FD9}" destId="{759A599E-522A-45EE-AB0B-37981E4A8B4A}" srcOrd="0" destOrd="0" presId="urn:microsoft.com/office/officeart/2005/8/layout/hProcess9"/>
    <dgm:cxn modelId="{6FFBA742-9C48-42CA-93AB-1352231CB5EF}" srcId="{31C7057E-F867-464B-81E5-A19B2BB514D9}" destId="{1D665968-EE8C-4212-895E-122607646FD9}" srcOrd="6" destOrd="0" parTransId="{777EDA93-E9B5-4BA2-B4B5-90FC85D99013}" sibTransId="{A43AA92C-2838-47B3-86CF-115C89743422}"/>
    <dgm:cxn modelId="{D53B71D7-44C5-40B5-8513-CDB94F64DFD6}" type="presOf" srcId="{913D1831-4ED1-4297-9D2F-4DC567E790F4}" destId="{7B0287CE-2D7C-44E5-BCC1-2D94B4F0FBC8}" srcOrd="0" destOrd="0" presId="urn:microsoft.com/office/officeart/2005/8/layout/hProcess9"/>
    <dgm:cxn modelId="{4D78065C-B3BA-4D04-9505-4220A3A4DF30}" type="presOf" srcId="{31C7057E-F867-464B-81E5-A19B2BB514D9}" destId="{9627493E-1A22-4D1C-972C-053680248CCC}" srcOrd="0" destOrd="0" presId="urn:microsoft.com/office/officeart/2005/8/layout/hProcess9"/>
    <dgm:cxn modelId="{6391867C-952F-4EFF-BAD4-5C6AD1805A6A}" type="presOf" srcId="{9D007732-D66E-4736-9C3E-99F5567DBE51}" destId="{80E6C9C0-93CD-44B0-BAF3-9DD6B63F1228}" srcOrd="0" destOrd="0" presId="urn:microsoft.com/office/officeart/2005/8/layout/hProcess9"/>
    <dgm:cxn modelId="{4C00A326-5B84-444F-B3FA-27B1371AA3E3}" type="presParOf" srcId="{9627493E-1A22-4D1C-972C-053680248CCC}" destId="{9407E187-5311-4981-9AB5-50AD9B2651B7}" srcOrd="0" destOrd="0" presId="urn:microsoft.com/office/officeart/2005/8/layout/hProcess9"/>
    <dgm:cxn modelId="{06D79E8A-5AD7-4156-B454-125F20845870}" type="presParOf" srcId="{9627493E-1A22-4D1C-972C-053680248CCC}" destId="{AC88203D-D048-4A1E-9B2B-9AF7A95D1136}" srcOrd="1" destOrd="0" presId="urn:microsoft.com/office/officeart/2005/8/layout/hProcess9"/>
    <dgm:cxn modelId="{9948FD5A-AAA8-451D-9721-8A295A223918}" type="presParOf" srcId="{AC88203D-D048-4A1E-9B2B-9AF7A95D1136}" destId="{7B0287CE-2D7C-44E5-BCC1-2D94B4F0FBC8}" srcOrd="0" destOrd="0" presId="urn:microsoft.com/office/officeart/2005/8/layout/hProcess9"/>
    <dgm:cxn modelId="{4B2C5484-737F-4970-8F28-F435D2DAF3F1}" type="presParOf" srcId="{AC88203D-D048-4A1E-9B2B-9AF7A95D1136}" destId="{1F2C4B7F-57E3-4A19-AD3D-D271EAA2A6A3}" srcOrd="1" destOrd="0" presId="urn:microsoft.com/office/officeart/2005/8/layout/hProcess9"/>
    <dgm:cxn modelId="{2FF6D44F-2BCD-4A0B-91A9-487DE829E846}" type="presParOf" srcId="{AC88203D-D048-4A1E-9B2B-9AF7A95D1136}" destId="{80E6C9C0-93CD-44B0-BAF3-9DD6B63F1228}" srcOrd="2" destOrd="0" presId="urn:microsoft.com/office/officeart/2005/8/layout/hProcess9"/>
    <dgm:cxn modelId="{418658C0-FE81-46E0-B3C7-F06F0F1A94AC}" type="presParOf" srcId="{AC88203D-D048-4A1E-9B2B-9AF7A95D1136}" destId="{AA9C40AC-0381-417C-AF2E-263A788BA713}" srcOrd="3" destOrd="0" presId="urn:microsoft.com/office/officeart/2005/8/layout/hProcess9"/>
    <dgm:cxn modelId="{2171546B-6E55-4A35-A1CB-FC9509457E15}" type="presParOf" srcId="{AC88203D-D048-4A1E-9B2B-9AF7A95D1136}" destId="{F10C546F-7C9A-42B1-8975-7D25D5B30E28}" srcOrd="4" destOrd="0" presId="urn:microsoft.com/office/officeart/2005/8/layout/hProcess9"/>
    <dgm:cxn modelId="{9CAD24E5-D96D-4BA4-AE3F-60A1B7091BE0}" type="presParOf" srcId="{AC88203D-D048-4A1E-9B2B-9AF7A95D1136}" destId="{EBD77B90-1EB1-4BF7-A93C-36A6B126F14D}" srcOrd="5" destOrd="0" presId="urn:microsoft.com/office/officeart/2005/8/layout/hProcess9"/>
    <dgm:cxn modelId="{E62F3A1A-7BF7-4D9F-8E27-B2CCFB4FA15D}" type="presParOf" srcId="{AC88203D-D048-4A1E-9B2B-9AF7A95D1136}" destId="{38412690-7B62-498A-B0B9-D4B312EC3F11}" srcOrd="6" destOrd="0" presId="urn:microsoft.com/office/officeart/2005/8/layout/hProcess9"/>
    <dgm:cxn modelId="{1003227C-F017-4BD0-8CBE-04AD33A04039}" type="presParOf" srcId="{AC88203D-D048-4A1E-9B2B-9AF7A95D1136}" destId="{02842789-CB34-4EDF-8406-B741A5F9F654}" srcOrd="7" destOrd="0" presId="urn:microsoft.com/office/officeart/2005/8/layout/hProcess9"/>
    <dgm:cxn modelId="{F1117EA4-C370-478D-A4B2-25DFC6399344}" type="presParOf" srcId="{AC88203D-D048-4A1E-9B2B-9AF7A95D1136}" destId="{36B002F4-269F-4304-9CA3-05D01D4B3E62}" srcOrd="8" destOrd="0" presId="urn:microsoft.com/office/officeart/2005/8/layout/hProcess9"/>
    <dgm:cxn modelId="{E9775479-3359-4EA6-A8E6-B3A8C71639FB}" type="presParOf" srcId="{AC88203D-D048-4A1E-9B2B-9AF7A95D1136}" destId="{BF315719-A230-4D77-AB31-13403E58D06F}" srcOrd="9" destOrd="0" presId="urn:microsoft.com/office/officeart/2005/8/layout/hProcess9"/>
    <dgm:cxn modelId="{E162C70E-21D5-445C-A225-3F45403AAC12}" type="presParOf" srcId="{AC88203D-D048-4A1E-9B2B-9AF7A95D1136}" destId="{9E523C60-92BD-40D7-85F4-22C13380AB70}" srcOrd="10" destOrd="0" presId="urn:microsoft.com/office/officeart/2005/8/layout/hProcess9"/>
    <dgm:cxn modelId="{4C33B351-548F-4E62-A144-B0D802D78DCE}" type="presParOf" srcId="{AC88203D-D048-4A1E-9B2B-9AF7A95D1136}" destId="{BA1D310E-0C84-48FE-BA34-4963CAB2412C}" srcOrd="11" destOrd="0" presId="urn:microsoft.com/office/officeart/2005/8/layout/hProcess9"/>
    <dgm:cxn modelId="{95087D39-8750-4445-86E1-20722E33DA86}" type="presParOf" srcId="{AC88203D-D048-4A1E-9B2B-9AF7A95D1136}" destId="{759A599E-522A-45EE-AB0B-37981E4A8B4A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07E187-5311-4981-9AB5-50AD9B2651B7}">
      <dsp:nvSpPr>
        <dsp:cNvPr id="0" name=""/>
        <dsp:cNvSpPr/>
      </dsp:nvSpPr>
      <dsp:spPr>
        <a:xfrm>
          <a:off x="461258" y="3265997"/>
          <a:ext cx="8589538" cy="515753"/>
        </a:xfrm>
        <a:prstGeom prst="rightArrow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50800" dist="50800" dir="5400000" algn="ctr" rotWithShape="0">
            <a:srgbClr val="000000">
              <a:alpha val="60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0287CE-2D7C-44E5-BCC1-2D94B4F0FBC8}">
      <dsp:nvSpPr>
        <dsp:cNvPr id="0" name=""/>
        <dsp:cNvSpPr/>
      </dsp:nvSpPr>
      <dsp:spPr>
        <a:xfrm>
          <a:off x="128321" y="2084149"/>
          <a:ext cx="1153425" cy="1623060"/>
        </a:xfrm>
        <a:prstGeom prst="round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000000">
              <a:alpha val="60000"/>
            </a:srgbClr>
          </a:outerShdw>
        </a:effectLst>
        <a:scene3d>
          <a:camera prst="isometricOffAxis2Lef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tx1"/>
              </a:solidFill>
            </a:rPr>
            <a:t>Phone Call Made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tx1"/>
              </a:solidFill>
            </a:rPr>
            <a:t>For Each Excused And Unexcused Absence</a:t>
          </a:r>
        </a:p>
      </dsp:txBody>
      <dsp:txXfrm>
        <a:off x="184627" y="2140455"/>
        <a:ext cx="1040813" cy="1510448"/>
      </dsp:txXfrm>
    </dsp:sp>
    <dsp:sp modelId="{80E6C9C0-93CD-44B0-BAF3-9DD6B63F1228}">
      <dsp:nvSpPr>
        <dsp:cNvPr id="0" name=""/>
        <dsp:cNvSpPr/>
      </dsp:nvSpPr>
      <dsp:spPr>
        <a:xfrm>
          <a:off x="1316068" y="2061394"/>
          <a:ext cx="1153425" cy="162306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000000">
              <a:alpha val="60000"/>
            </a:srgbClr>
          </a:outerShdw>
        </a:effectLst>
        <a:scene3d>
          <a:camera prst="isometricOffAxis2Lef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tx1"/>
              </a:solidFill>
            </a:rPr>
            <a:t>ES, EC and MS Students: Letter Mailed</a:t>
          </a:r>
        </a:p>
      </dsp:txBody>
      <dsp:txXfrm>
        <a:off x="1372374" y="2117700"/>
        <a:ext cx="1040813" cy="1510448"/>
      </dsp:txXfrm>
    </dsp:sp>
    <dsp:sp modelId="{F10C546F-7C9A-42B1-8975-7D25D5B30E28}">
      <dsp:nvSpPr>
        <dsp:cNvPr id="0" name=""/>
        <dsp:cNvSpPr/>
      </dsp:nvSpPr>
      <dsp:spPr>
        <a:xfrm>
          <a:off x="2525116" y="2061394"/>
          <a:ext cx="1153425" cy="162306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000000">
              <a:alpha val="60000"/>
            </a:srgbClr>
          </a:outerShdw>
        </a:effectLst>
        <a:scene3d>
          <a:camera prst="isometricOffAxis2Lef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tx1"/>
              </a:solidFill>
            </a:rPr>
            <a:t>Letter Mailed/ </a:t>
          </a:r>
          <a:r>
            <a:rPr lang="en-US" sz="1400" kern="1200" dirty="0" smtClean="0">
              <a:solidFill>
                <a:schemeClr val="tx1"/>
              </a:solidFill>
            </a:rPr>
            <a:t>Hold SST Meeting.  If Special Education Student Hold MDT</a:t>
          </a:r>
        </a:p>
      </dsp:txBody>
      <dsp:txXfrm>
        <a:off x="2581422" y="2117700"/>
        <a:ext cx="1040813" cy="1510448"/>
      </dsp:txXfrm>
    </dsp:sp>
    <dsp:sp modelId="{38412690-7B62-498A-B0B9-D4B312EC3F11}">
      <dsp:nvSpPr>
        <dsp:cNvPr id="0" name=""/>
        <dsp:cNvSpPr/>
      </dsp:nvSpPr>
      <dsp:spPr>
        <a:xfrm>
          <a:off x="3764712" y="2061394"/>
          <a:ext cx="1142998" cy="1623060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000000">
              <a:alpha val="60000"/>
            </a:srgbClr>
          </a:outerShdw>
        </a:effectLst>
        <a:scene3d>
          <a:camera prst="isometricOffAxis2Lef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>
              <a:solidFill>
                <a:sysClr val="windowText" lastClr="000000"/>
              </a:solidFill>
            </a:rPr>
            <a:t>MPD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>
              <a:solidFill>
                <a:sysClr val="windowText" lastClr="000000"/>
              </a:solidFill>
            </a:rPr>
            <a:t>Warning Letter Mailed</a:t>
          </a:r>
        </a:p>
      </dsp:txBody>
      <dsp:txXfrm>
        <a:off x="3820509" y="2117191"/>
        <a:ext cx="1031404" cy="1511466"/>
      </dsp:txXfrm>
    </dsp:sp>
    <dsp:sp modelId="{36B002F4-269F-4304-9CA3-05D01D4B3E62}">
      <dsp:nvSpPr>
        <dsp:cNvPr id="0" name=""/>
        <dsp:cNvSpPr/>
      </dsp:nvSpPr>
      <dsp:spPr>
        <a:xfrm>
          <a:off x="4948676" y="2102847"/>
          <a:ext cx="1153425" cy="1623060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000000">
              <a:alpha val="60000"/>
            </a:srgbClr>
          </a:outerShdw>
        </a:effectLst>
        <a:scene3d>
          <a:camera prst="isometricOffAxis2Lef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tx1"/>
              </a:solidFill>
            </a:rPr>
            <a:t>Age 5-13: Refer to CFSA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tx1"/>
              </a:solidFill>
            </a:rPr>
            <a:t>Age 14-17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tx1"/>
              </a:solidFill>
            </a:rPr>
            <a:t>SST Follow-Up</a:t>
          </a:r>
        </a:p>
      </dsp:txBody>
      <dsp:txXfrm>
        <a:off x="5004982" y="2159153"/>
        <a:ext cx="1040813" cy="1510448"/>
      </dsp:txXfrm>
    </dsp:sp>
    <dsp:sp modelId="{9E523C60-92BD-40D7-85F4-22C13380AB70}">
      <dsp:nvSpPr>
        <dsp:cNvPr id="0" name=""/>
        <dsp:cNvSpPr/>
      </dsp:nvSpPr>
      <dsp:spPr>
        <a:xfrm>
          <a:off x="6145351" y="2081081"/>
          <a:ext cx="1153425" cy="162306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000000">
              <a:alpha val="60000"/>
            </a:srgbClr>
          </a:outerShdw>
        </a:effectLst>
        <a:scene3d>
          <a:camera prst="isometricOffAxis2Lef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tx1"/>
              </a:solidFill>
            </a:rPr>
            <a:t>Age 5-13: Refer to OAG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tx1"/>
              </a:solidFill>
            </a:rPr>
            <a:t>Age 14-17: Refer to OAG/CSS</a:t>
          </a:r>
        </a:p>
      </dsp:txBody>
      <dsp:txXfrm>
        <a:off x="6201657" y="2137387"/>
        <a:ext cx="1040813" cy="1510448"/>
      </dsp:txXfrm>
    </dsp:sp>
    <dsp:sp modelId="{759A599E-522A-45EE-AB0B-37981E4A8B4A}">
      <dsp:nvSpPr>
        <dsp:cNvPr id="0" name=""/>
        <dsp:cNvSpPr/>
      </dsp:nvSpPr>
      <dsp:spPr>
        <a:xfrm>
          <a:off x="7338993" y="2157284"/>
          <a:ext cx="1153425" cy="1623060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000000">
              <a:alpha val="60000"/>
            </a:srgbClr>
          </a:outerShdw>
        </a:effectLst>
        <a:scene3d>
          <a:camera prst="isometricOffAxis2Lef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tx1"/>
              </a:solidFill>
            </a:rPr>
            <a:t>Letter Mailed and Student Withdrawn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chemeClr val="tx1"/>
              </a:solidFill>
            </a:rPr>
            <a:t>(SPED Students Exempted)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7395299" y="2213590"/>
        <a:ext cx="1040813" cy="15104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0.72222</cdr:x>
      <cdr:y>0.0949</cdr:y>
    </cdr:from>
    <cdr:to>
      <cdr:x>0.90509</cdr:x>
      <cdr:y>0.28887</cdr:y>
    </cdr:to>
    <cdr:sp macro="" textlink="">
      <cdr:nvSpPr>
        <cdr:cNvPr id="2" name="Oval 1"/>
        <cdr:cNvSpPr/>
      </cdr:nvSpPr>
      <cdr:spPr>
        <a:xfrm xmlns:a="http://schemas.openxmlformats.org/drawingml/2006/main">
          <a:off x="2971800" y="381000"/>
          <a:ext cx="752474" cy="778749"/>
        </a:xfrm>
        <a:prstGeom xmlns:a="http://schemas.openxmlformats.org/drawingml/2006/main" prst="ellipse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solidFill>
            <a:srgbClr val="FFFF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en-US" sz="1400" b="1" dirty="0">
              <a:solidFill>
                <a:schemeClr val="tx1"/>
              </a:solidFill>
            </a:rPr>
            <a:t>+3%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0.79861</cdr:x>
      <cdr:y>0</cdr:y>
    </cdr:from>
    <cdr:to>
      <cdr:x>0.96759</cdr:x>
      <cdr:y>0.19285</cdr:y>
    </cdr:to>
    <cdr:sp macro="" textlink="">
      <cdr:nvSpPr>
        <cdr:cNvPr id="2" name="Oval 1"/>
        <cdr:cNvSpPr/>
      </cdr:nvSpPr>
      <cdr:spPr>
        <a:xfrm xmlns:a="http://schemas.openxmlformats.org/drawingml/2006/main">
          <a:off x="3286125" y="0"/>
          <a:ext cx="695326" cy="700089"/>
        </a:xfrm>
        <a:prstGeom xmlns:a="http://schemas.openxmlformats.org/drawingml/2006/main" prst="ellipse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solidFill>
            <a:srgbClr val="FFFF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r>
            <a:rPr lang="en-US" sz="1400" b="1">
              <a:solidFill>
                <a:schemeClr val="tx1"/>
              </a:solidFill>
            </a:rPr>
            <a:t>-9%</a:t>
          </a:r>
        </a:p>
      </cdr:txBody>
    </cdr:sp>
  </cdr:relSizeAnchor>
  <cdr:relSizeAnchor xmlns:cdr="http://schemas.openxmlformats.org/drawingml/2006/chartDrawing">
    <cdr:from>
      <cdr:x>0.24769</cdr:x>
      <cdr:y>0.57069</cdr:y>
    </cdr:from>
    <cdr:to>
      <cdr:x>0.36111</cdr:x>
      <cdr:y>0.72812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19176" y="2071689"/>
          <a:ext cx="466725" cy="571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0.31713</cdr:x>
      <cdr:y>0.64678</cdr:y>
    </cdr:from>
    <cdr:to>
      <cdr:x>0.53935</cdr:x>
      <cdr:y>0.89867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04926" y="234791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0.27546</cdr:x>
      <cdr:y>0.57069</cdr:y>
    </cdr:from>
    <cdr:to>
      <cdr:x>0.36574</cdr:x>
      <cdr:y>0.79634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33476" y="2071689"/>
          <a:ext cx="371475" cy="8191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100" b="1"/>
            <a:t>8,690 </a:t>
          </a:r>
        </a:p>
        <a:p xmlns:a="http://schemas.openxmlformats.org/drawingml/2006/main">
          <a:pPr algn="ctr"/>
          <a:r>
            <a:rPr lang="en-US" sz="1100" b="1"/>
            <a:t>Students</a:t>
          </a:r>
        </a:p>
      </cdr:txBody>
    </cdr:sp>
  </cdr:relSizeAnchor>
  <cdr:relSizeAnchor xmlns:cdr="http://schemas.openxmlformats.org/drawingml/2006/chartDrawing">
    <cdr:from>
      <cdr:x>0.65509</cdr:x>
      <cdr:y>0.42638</cdr:y>
    </cdr:from>
    <cdr:to>
      <cdr:x>0.84491</cdr:x>
      <cdr:y>0.67826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695576" y="1547814"/>
          <a:ext cx="78105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100" b="1"/>
            <a:t>12,773</a:t>
          </a:r>
        </a:p>
        <a:p xmlns:a="http://schemas.openxmlformats.org/drawingml/2006/main">
          <a:pPr algn="ctr"/>
          <a:r>
            <a:rPr lang="en-US" sz="1100" b="1"/>
            <a:t> Students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52E83-A920-4C6B-A98C-45820189A069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3DA73-46E8-4C9B-88A8-89026B0933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41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184FCC3-955B-42FA-9776-DCFF6B5FF591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5A0EC0A-BC8B-4E5C-9E35-E843BD5981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942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In any case, what we know is that that when children are young – it is children in poverty, who don’t have the resources to make up for time lost on task,  who are affected most profoundly.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05371D-8247-47FE-A26D-C5E782B1A3F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6C7E02-BB8C-4173-8276-E4F323D3AF6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097D6-DF0C-4630-A4A8-426BBD34037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606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0EC0A-BC8B-4E5C-9E35-E843BD59816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50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3880C-AE20-43D6-92D6-93859AE6BF71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CFA2-1F44-4208-8AEC-B280E3811C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3880C-AE20-43D6-92D6-93859AE6BF71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CFA2-1F44-4208-8AEC-B280E3811C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3880C-AE20-43D6-92D6-93859AE6BF71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CFA2-1F44-4208-8AEC-B280E3811C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, 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381000" y="6477000"/>
            <a:ext cx="838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381000" y="6478266"/>
            <a:ext cx="8382000" cy="23083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dist">
              <a:defRPr/>
            </a:pPr>
            <a:r>
              <a:rPr lang="en-US" sz="900" dirty="0">
                <a:solidFill>
                  <a:srgbClr val="005283"/>
                </a:solidFill>
              </a:rPr>
              <a:t>District of Columbia Public Schools  </a:t>
            </a:r>
            <a:r>
              <a:rPr lang="en-US" sz="900" dirty="0">
                <a:solidFill>
                  <a:srgbClr val="BFBFBF"/>
                </a:solidFill>
              </a:rPr>
              <a:t>|</a:t>
            </a:r>
            <a:r>
              <a:rPr lang="en-US" sz="900" dirty="0">
                <a:solidFill>
                  <a:srgbClr val="005283"/>
                </a:solidFill>
              </a:rPr>
              <a:t>  </a:t>
            </a:r>
            <a:r>
              <a:rPr lang="en-US" sz="900" dirty="0" smtClean="0">
                <a:solidFill>
                  <a:srgbClr val="005283"/>
                </a:solidFill>
              </a:rPr>
              <a:t>1200 First Street</a:t>
            </a:r>
            <a:r>
              <a:rPr lang="en-US" sz="900" baseline="0" dirty="0" smtClean="0">
                <a:solidFill>
                  <a:srgbClr val="005283"/>
                </a:solidFill>
              </a:rPr>
              <a:t> NE</a:t>
            </a:r>
            <a:r>
              <a:rPr lang="en-US" sz="900" dirty="0" smtClean="0">
                <a:solidFill>
                  <a:srgbClr val="005283"/>
                </a:solidFill>
              </a:rPr>
              <a:t>  </a:t>
            </a:r>
            <a:r>
              <a:rPr lang="en-US" sz="900" dirty="0">
                <a:solidFill>
                  <a:srgbClr val="BFBFBF"/>
                </a:solidFill>
              </a:rPr>
              <a:t>|</a:t>
            </a:r>
            <a:r>
              <a:rPr lang="en-US" sz="900" dirty="0">
                <a:solidFill>
                  <a:srgbClr val="005283"/>
                </a:solidFill>
              </a:rPr>
              <a:t>  Washington, DC  20002 </a:t>
            </a:r>
            <a:r>
              <a:rPr lang="en-US" sz="900" dirty="0">
                <a:solidFill>
                  <a:srgbClr val="BFBFBF"/>
                </a:solidFill>
              </a:rPr>
              <a:t> |  </a:t>
            </a:r>
            <a:r>
              <a:rPr lang="en-US" sz="900" dirty="0">
                <a:solidFill>
                  <a:srgbClr val="005283"/>
                </a:solidFill>
              </a:rPr>
              <a:t>T  202.442.5885 </a:t>
            </a:r>
            <a:r>
              <a:rPr lang="en-US" sz="900" dirty="0">
                <a:solidFill>
                  <a:srgbClr val="BFBFBF"/>
                </a:solidFill>
              </a:rPr>
              <a:t> |  </a:t>
            </a:r>
            <a:r>
              <a:rPr lang="en-US" sz="900" dirty="0">
                <a:solidFill>
                  <a:srgbClr val="005283"/>
                </a:solidFill>
              </a:rPr>
              <a:t>F  202.442.5026 </a:t>
            </a:r>
            <a:r>
              <a:rPr lang="en-US" sz="900" dirty="0">
                <a:solidFill>
                  <a:srgbClr val="BFBFBF"/>
                </a:solidFill>
              </a:rPr>
              <a:t> |  </a:t>
            </a:r>
            <a:r>
              <a:rPr lang="en-US" sz="900" dirty="0">
                <a:solidFill>
                  <a:srgbClr val="005283"/>
                </a:solidFill>
              </a:rPr>
              <a:t>dcps.dc.gov</a:t>
            </a:r>
            <a:endParaRPr lang="en-US" dirty="0">
              <a:solidFill>
                <a:srgbClr val="005283"/>
              </a:solidFill>
            </a:endParaRPr>
          </a:p>
        </p:txBody>
      </p:sp>
      <p:pic>
        <p:nvPicPr>
          <p:cNvPr id="6" name="Picture 4" descr="OCAO_logo_mediu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25146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743200"/>
            <a:ext cx="8382000" cy="3352800"/>
          </a:xfrm>
        </p:spPr>
        <p:txBody>
          <a:bodyPr anchor="t">
            <a:normAutofit/>
          </a:bodyPr>
          <a:lstStyle>
            <a:lvl1pPr>
              <a:lnSpc>
                <a:spcPct val="90000"/>
              </a:lnSpc>
              <a:defRPr sz="4800" spc="-100" baseline="0">
                <a:solidFill>
                  <a:srgbClr val="00528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81000" y="2362200"/>
            <a:ext cx="8382000" cy="381000"/>
          </a:xfrm>
        </p:spPr>
        <p:txBody>
          <a:bodyPr anchor="b"/>
          <a:lstStyle>
            <a:lvl1pPr marL="0" indent="0">
              <a:buNone/>
              <a:defRPr sz="2800" baseline="0">
                <a:solidFill>
                  <a:srgbClr val="A4AEB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39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381000" y="381000"/>
            <a:ext cx="8382000" cy="276225"/>
          </a:xfrm>
          <a:prstGeom prst="rect">
            <a:avLst/>
          </a:prstGeom>
          <a:solidFill>
            <a:srgbClr val="005283"/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sz="1200" b="1">
              <a:solidFill>
                <a:schemeClr val="bg1"/>
              </a:solidFill>
              <a:latin typeface="Calibri" pitchFamily="-110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81000" y="1524000"/>
            <a:ext cx="8382000" cy="1588"/>
          </a:xfrm>
          <a:prstGeom prst="line">
            <a:avLst/>
          </a:prstGeom>
          <a:ln w="6350" cap="flat" cmpd="sng" algn="ctr">
            <a:solidFill>
              <a:srgbClr val="A4AEB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381000" y="6477000"/>
            <a:ext cx="8382000" cy="1588"/>
          </a:xfrm>
          <a:prstGeom prst="line">
            <a:avLst/>
          </a:prstGeom>
          <a:ln w="6350" cap="flat" cmpd="sng" algn="ctr">
            <a:solidFill>
              <a:srgbClr val="A4AEB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57225"/>
            <a:ext cx="8382000" cy="866775"/>
          </a:xfrm>
        </p:spPr>
        <p:txBody>
          <a:bodyPr/>
          <a:lstStyle>
            <a:lvl1pPr>
              <a:defRPr sz="2800">
                <a:solidFill>
                  <a:srgbClr val="A4AEB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4449763"/>
          </a:xfrm>
        </p:spPr>
        <p:txBody>
          <a:bodyPr/>
          <a:lstStyle>
            <a:lvl1pPr marL="228600" indent="-228600">
              <a:buClr>
                <a:srgbClr val="3797CF"/>
              </a:buClr>
              <a:buFont typeface="Wingdings" charset="2"/>
              <a:buChar char="§"/>
              <a:defRPr sz="2000"/>
            </a:lvl1pPr>
            <a:lvl2pPr marL="594360" indent="-228600">
              <a:buClr>
                <a:srgbClr val="0098DB"/>
              </a:buClr>
              <a:buFont typeface="Wingdings" charset="2"/>
              <a:buChar char="§"/>
              <a:defRPr sz="1800"/>
            </a:lvl2pPr>
            <a:lvl3pPr>
              <a:buClr>
                <a:srgbClr val="3797CF"/>
              </a:buClr>
              <a:buFont typeface="Wingdings" charset="2"/>
              <a:buChar char="§"/>
              <a:defRPr sz="1600"/>
            </a:lvl3pPr>
            <a:lvl4pPr>
              <a:buClr>
                <a:srgbClr val="0098DB"/>
              </a:buClr>
              <a:buFont typeface="Wingdings" charset="2"/>
              <a:buChar char="§"/>
              <a:defRPr sz="1400"/>
            </a:lvl4pPr>
            <a:lvl5pPr>
              <a:buClr>
                <a:srgbClr val="0098DB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81000" y="381000"/>
            <a:ext cx="8382000" cy="276225"/>
          </a:xfrm>
          <a:solidFill>
            <a:srgbClr val="005283"/>
          </a:solidFill>
        </p:spPr>
        <p:txBody>
          <a:bodyPr/>
          <a:lstStyle>
            <a:lvl1pPr>
              <a:buFontTx/>
              <a:buNone/>
              <a:defRPr sz="1100" b="1">
                <a:solidFill>
                  <a:schemeClr val="bg1"/>
                </a:solidFill>
              </a:defRPr>
            </a:lvl1pPr>
            <a:lvl2pPr>
              <a:buFontTx/>
              <a:buNone/>
              <a:defRPr sz="1100" b="1">
                <a:solidFill>
                  <a:schemeClr val="bg1"/>
                </a:solidFill>
              </a:defRPr>
            </a:lvl2pPr>
            <a:lvl3pPr>
              <a:buFontTx/>
              <a:buNone/>
              <a:defRPr sz="1100" b="1">
                <a:solidFill>
                  <a:schemeClr val="bg1"/>
                </a:solidFill>
              </a:defRPr>
            </a:lvl3pPr>
            <a:lvl4pPr>
              <a:buFontTx/>
              <a:buNone/>
              <a:defRPr sz="1100" b="1">
                <a:solidFill>
                  <a:schemeClr val="bg1"/>
                </a:solidFill>
              </a:defRPr>
            </a:lvl4pPr>
            <a:lvl5pPr>
              <a:buFontTx/>
              <a:buNone/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381000" y="6477000"/>
            <a:ext cx="60198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5283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District of Columbia Public Schools  </a:t>
            </a:r>
            <a:r>
              <a:rPr lang="en-US">
                <a:solidFill>
                  <a:srgbClr val="BFBFBF"/>
                </a:solidFill>
              </a:rPr>
              <a:t>|</a:t>
            </a:r>
            <a:r>
              <a:rPr lang="en-US"/>
              <a:t>  &lt;INSERT DATE&gt;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553200" y="6477000"/>
            <a:ext cx="22098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5283"/>
                </a:solidFill>
                <a:latin typeface="Arial Bold" pitchFamily="-110" charset="0"/>
                <a:cs typeface="Arial Bold" pitchFamily="-110" charset="0"/>
              </a:defRPr>
            </a:lvl1pPr>
          </a:lstStyle>
          <a:p>
            <a:pPr>
              <a:defRPr/>
            </a:pPr>
            <a:fld id="{AF13D64D-653A-454D-8054-1216E437C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9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ader BG Accent 1"/>
          <p:cNvSpPr/>
          <p:nvPr/>
        </p:nvSpPr>
        <p:spPr>
          <a:xfrm rot="5400000">
            <a:off x="5067300" y="2781300"/>
            <a:ext cx="6858000" cy="1295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Bar Accent 1"/>
          <p:cNvSpPr/>
          <p:nvPr/>
        </p:nvSpPr>
        <p:spPr>
          <a:xfrm rot="5400000">
            <a:off x="3853656" y="-3482181"/>
            <a:ext cx="136525" cy="78628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Bar Accent 2"/>
          <p:cNvSpPr/>
          <p:nvPr/>
        </p:nvSpPr>
        <p:spPr>
          <a:xfrm rot="5400000">
            <a:off x="8428037" y="-198437"/>
            <a:ext cx="136525" cy="1295400"/>
          </a:xfrm>
          <a:prstGeom prst="rect">
            <a:avLst/>
          </a:prstGeom>
          <a:solidFill>
            <a:srgbClr val="EF4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5"/>
          <p:cNvPicPr preferRelativeResize="0">
            <a:picLocks/>
          </p:cNvPicPr>
          <p:nvPr userDrawn="1"/>
        </p:nvPicPr>
        <p:blipFill rotWithShape="1">
          <a:blip r:embed="rId2" cstate="print"/>
          <a:srcRect/>
          <a:stretch/>
        </p:blipFill>
        <p:spPr>
          <a:xfrm>
            <a:off x="484188" y="152400"/>
            <a:ext cx="887412" cy="887413"/>
          </a:xfrm>
          <a:prstGeom prst="rect">
            <a:avLst/>
          </a:prstGeom>
          <a:ln w="25400">
            <a:solidFill>
              <a:schemeClr val="tx2">
                <a:lumMod val="75000"/>
              </a:schemeClr>
            </a:solidFill>
          </a:ln>
        </p:spPr>
      </p:pic>
      <p:sp>
        <p:nvSpPr>
          <p:cNvPr id="7" name="TextBox 6"/>
          <p:cNvSpPr txBox="1"/>
          <p:nvPr userDrawn="1"/>
        </p:nvSpPr>
        <p:spPr>
          <a:xfrm>
            <a:off x="1219200" y="5181600"/>
            <a:ext cx="1981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077200" y="6172200"/>
            <a:ext cx="7620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2144E51-21DB-453C-8F8E-7E33D4EC141F}" type="slidenum">
              <a:rPr lang="en-US" sz="11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schemeClr val="bg1">
                  <a:lumMod val="95000"/>
                </a:schemeClr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7086600" cy="472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3880C-AE20-43D6-92D6-93859AE6BF71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CFA2-1F44-4208-8AEC-B280E3811C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3880C-AE20-43D6-92D6-93859AE6BF71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CFA2-1F44-4208-8AEC-B280E3811C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3880C-AE20-43D6-92D6-93859AE6BF71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CFA2-1F44-4208-8AEC-B280E3811C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3880C-AE20-43D6-92D6-93859AE6BF71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CFA2-1F44-4208-8AEC-B280E3811C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3880C-AE20-43D6-92D6-93859AE6BF71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CFA2-1F44-4208-8AEC-B280E3811C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3880C-AE20-43D6-92D6-93859AE6BF71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CFA2-1F44-4208-8AEC-B280E3811C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3880C-AE20-43D6-92D6-93859AE6BF71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CFA2-1F44-4208-8AEC-B280E3811C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3880C-AE20-43D6-92D6-93859AE6BF71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CFA2-1F44-4208-8AEC-B280E3811C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3880C-AE20-43D6-92D6-93859AE6BF71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2CFA2-1F44-4208-8AEC-B280E3811C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microsoft.com/office/2007/relationships/media" Target="../media/media2.mp3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11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0.jpeg"/><Relationship Id="rId5" Type="http://schemas.microsoft.com/office/2007/relationships/media" Target="../media/media3.mp3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audio" Target="../media/media2.mp3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aycca.org/" TargetMode="External"/><Relationship Id="rId3" Type="http://schemas.openxmlformats.org/officeDocument/2006/relationships/hyperlink" Target="http://maps.google.com/local_url?dq=ged+programs+in+dc&amp;q=http://www.southeastministrydc.org/&amp;ved=0CGEQ5AQ&amp;sa=X&amp;ei=DxcIUd2wHe7HxAHK3oHADw&amp;s=ANYYN7kJY7x6Gmx6HyR_wYwpElJsLxcRsw" TargetMode="External"/><Relationship Id="rId7" Type="http://schemas.openxmlformats.org/officeDocument/2006/relationships/hyperlink" Target="mailto:CareerAcademy@layc-dc.org" TargetMode="External"/><Relationship Id="rId2" Type="http://schemas.openxmlformats.org/officeDocument/2006/relationships/hyperlink" Target="http://maps.google.com/local_url?dq=ged+programs+in+dc&amp;q=http://dclibrary.org/services/adult&amp;ved=0CFUQ5AQ&amp;sa=X&amp;ei=DxcIUd2wHe7HxAHK3oHADw&amp;s=ANYYN7mErHHenKu5DH8yBoyUhadjETor8A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c.udc.edu/workforce_development" TargetMode="External"/><Relationship Id="rId11" Type="http://schemas.openxmlformats.org/officeDocument/2006/relationships/hyperlink" Target="http://dclibrary.org/services/adult" TargetMode="External"/><Relationship Id="rId5" Type="http://schemas.openxmlformats.org/officeDocument/2006/relationships/hyperlink" Target="http://maps.google.com/local_url?dq=ged+programs+in+dc&amp;q=http://www.strivedc.org/&amp;ved=0CG4Q5AQ&amp;sa=X&amp;ei=DxcIUd2wHe7HxAHK3oHADw&amp;s=ANYYN7lDBewNCb27Czo1kgW0rJUYHBhgUA" TargetMode="External"/><Relationship Id="rId10" Type="http://schemas.openxmlformats.org/officeDocument/2006/relationships/hyperlink" Target="http://www.dcgoodwill.org/" TargetMode="External"/><Relationship Id="rId4" Type="http://schemas.openxmlformats.org/officeDocument/2006/relationships/hyperlink" Target="http://maps.google.com/local_url?dq=ged+programs+in+dc&amp;q=http://www.aohdc.org/&amp;ved=0CGcQ5AQ&amp;sa=X&amp;ei=DxcIUd2wHe7HxAHK3oHADw&amp;s=ANYYN7kn6mxCLYc7wo-BCpDkUv2z3GtIfw" TargetMode="External"/><Relationship Id="rId9" Type="http://schemas.openxmlformats.org/officeDocument/2006/relationships/hyperlink" Target="http://www.ywcanca.org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mailto:Channon.adams@dc.gov" TargetMode="External"/><Relationship Id="rId3" Type="http://schemas.openxmlformats.org/officeDocument/2006/relationships/hyperlink" Target="mailto:andrew.brown@dc.gov" TargetMode="External"/><Relationship Id="rId7" Type="http://schemas.openxmlformats.org/officeDocument/2006/relationships/hyperlink" Target="mailto:joshua.thomas@dc.gov" TargetMode="External"/><Relationship Id="rId2" Type="http://schemas.openxmlformats.org/officeDocument/2006/relationships/hyperlink" Target="mailto:andrea.allen@dc.gov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kimberly.mayes@dc.gov" TargetMode="External"/><Relationship Id="rId5" Type="http://schemas.openxmlformats.org/officeDocument/2006/relationships/hyperlink" Target="mailto:mentoria.washington@dc.gov" TargetMode="External"/><Relationship Id="rId4" Type="http://schemas.openxmlformats.org/officeDocument/2006/relationships/hyperlink" Target="mailto:debra.reed@dc.gov" TargetMode="External"/><Relationship Id="rId9" Type="http://schemas.openxmlformats.org/officeDocument/2006/relationships/hyperlink" Target="mailto:Sharon.farewell@dc.gov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>
              <a:defRPr/>
            </a:pPr>
            <a:r>
              <a:rPr lang="en-US" dirty="0" smtClean="0">
                <a:ea typeface="Geneva" pitchFamily="-110" charset="-128"/>
              </a:rPr>
              <a:t> Attendance:</a:t>
            </a:r>
            <a:br>
              <a:rPr lang="en-US" dirty="0" smtClean="0">
                <a:ea typeface="Geneva" pitchFamily="-110" charset="-128"/>
              </a:rPr>
            </a:br>
            <a:r>
              <a:rPr lang="en-US" dirty="0">
                <a:ea typeface="Geneva" pitchFamily="-110" charset="-128"/>
              </a:rPr>
              <a:t>T</a:t>
            </a:r>
            <a:r>
              <a:rPr lang="en-US" dirty="0" smtClean="0">
                <a:ea typeface="Geneva" pitchFamily="-110" charset="-128"/>
              </a:rPr>
              <a:t>he         of the Matter </a:t>
            </a:r>
            <a:br>
              <a:rPr lang="en-US" dirty="0" smtClean="0">
                <a:ea typeface="Geneva" pitchFamily="-110" charset="-128"/>
              </a:rPr>
            </a:br>
            <a:r>
              <a:rPr lang="en-US" dirty="0" smtClean="0">
                <a:ea typeface="Geneva" pitchFamily="-110" charset="-128"/>
              </a:rPr>
              <a:t/>
            </a:r>
            <a:br>
              <a:rPr lang="en-US" dirty="0" smtClean="0">
                <a:ea typeface="Geneva" pitchFamily="-110" charset="-128"/>
              </a:rPr>
            </a:br>
            <a:r>
              <a:rPr lang="en-US" sz="3200" dirty="0" smtClean="0">
                <a:ea typeface="Geneva" pitchFamily="-110" charset="-128"/>
              </a:rPr>
              <a:t>Office of Youth of Engagement  </a:t>
            </a:r>
            <a:br>
              <a:rPr lang="en-US" sz="3200" dirty="0" smtClean="0">
                <a:ea typeface="Geneva" pitchFamily="-110" charset="-128"/>
              </a:rPr>
            </a:br>
            <a:r>
              <a:rPr lang="en-US" sz="2400" dirty="0" smtClean="0">
                <a:ea typeface="Geneva" pitchFamily="-110" charset="-128"/>
              </a:rPr>
              <a:t>2015</a:t>
            </a:r>
            <a:endParaRPr lang="en-US" dirty="0" smtClean="0">
              <a:ea typeface="Geneva" pitchFamily="-110" charset="-128"/>
            </a:endParaRPr>
          </a:p>
        </p:txBody>
      </p:sp>
      <p:sp>
        <p:nvSpPr>
          <p:cNvPr id="3" name="Heart 2"/>
          <p:cNvSpPr/>
          <p:nvPr/>
        </p:nvSpPr>
        <p:spPr>
          <a:xfrm>
            <a:off x="4457700" y="3263900"/>
            <a:ext cx="914400" cy="9144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7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7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7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7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Attendance Matters Poster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ea typeface="Geneva"/>
                <a:cs typeface="Geneva"/>
              </a:rPr>
              <a:t>Overview of Attendance Intervention  SY  14-15</a:t>
            </a:r>
          </a:p>
        </p:txBody>
      </p:sp>
      <p:pic>
        <p:nvPicPr>
          <p:cNvPr id="1026" name="Picture 2" descr="C:\Users\andrea.allen\AppData\Local\Microsoft\Windows\Temporary Internet Files\Content.Outlook\4WIZSN3Q\Competi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428081" cy="482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4800" y="6488668"/>
            <a:ext cx="6858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900" dirty="0">
                <a:solidFill>
                  <a:srgbClr val="005283"/>
                </a:solidFill>
                <a:cs typeface="Arial" pitchFamily="34" charset="0"/>
              </a:rPr>
              <a:t>District of Columbia Public Schools  </a:t>
            </a:r>
            <a:r>
              <a:rPr lang="en-US" altLang="en-US" sz="900" dirty="0">
                <a:solidFill>
                  <a:srgbClr val="BFBFBF"/>
                </a:solidFill>
                <a:cs typeface="Arial" pitchFamily="34" charset="0"/>
              </a:rPr>
              <a:t>|</a:t>
            </a:r>
            <a:r>
              <a:rPr lang="en-US" altLang="en-US" sz="900" dirty="0">
                <a:solidFill>
                  <a:srgbClr val="005283"/>
                </a:solidFill>
                <a:cs typeface="Arial" pitchFamily="34" charset="0"/>
              </a:rPr>
              <a:t>  </a:t>
            </a:r>
            <a:r>
              <a:rPr lang="en-US" altLang="en-US" sz="900" dirty="0" smtClean="0">
                <a:solidFill>
                  <a:srgbClr val="005283"/>
                </a:solidFill>
                <a:cs typeface="Arial" pitchFamily="34" charset="0"/>
              </a:rPr>
              <a:t>April 28, 2015</a:t>
            </a:r>
            <a:endParaRPr lang="en-US" altLang="en-US" sz="900" dirty="0">
              <a:solidFill>
                <a:srgbClr val="00528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Attendance Matters Campaign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The goal </a:t>
            </a:r>
            <a:r>
              <a:rPr lang="en-US" sz="1800" dirty="0" smtClean="0"/>
              <a:t>of the Attendance Matters Campaign is </a:t>
            </a:r>
            <a:r>
              <a:rPr lang="en-US" sz="1800" dirty="0"/>
              <a:t>to celebrate and promote the value of good attendance by incentives, building public </a:t>
            </a:r>
            <a:r>
              <a:rPr lang="en-US" sz="1800" dirty="0" smtClean="0"/>
              <a:t>awareness, </a:t>
            </a:r>
            <a:r>
              <a:rPr lang="en-US" sz="1800" dirty="0"/>
              <a:t>and encouraging local </a:t>
            </a:r>
            <a:r>
              <a:rPr lang="en-US" sz="1800" dirty="0" smtClean="0"/>
              <a:t>practice.</a:t>
            </a:r>
          </a:p>
          <a:p>
            <a:pPr marL="0" indent="0">
              <a:buNone/>
            </a:pPr>
            <a:r>
              <a:rPr lang="en-US" sz="1800" u="sng" dirty="0" smtClean="0"/>
              <a:t>District-Wide Campaign</a:t>
            </a:r>
          </a:p>
          <a:p>
            <a:r>
              <a:rPr lang="en-US" sz="1800" dirty="0" smtClean="0"/>
              <a:t>Brochures</a:t>
            </a:r>
          </a:p>
          <a:p>
            <a:r>
              <a:rPr lang="en-US" sz="1800" dirty="0"/>
              <a:t>Posters </a:t>
            </a:r>
          </a:p>
          <a:p>
            <a:r>
              <a:rPr lang="en-US" sz="1800" dirty="0"/>
              <a:t>Flyers</a:t>
            </a:r>
          </a:p>
          <a:p>
            <a:r>
              <a:rPr lang="en-US" sz="1800" dirty="0"/>
              <a:t>Media Ads</a:t>
            </a:r>
          </a:p>
          <a:p>
            <a:r>
              <a:rPr lang="en-US" sz="1800" dirty="0"/>
              <a:t>SY 15-16 Attendance Poster Competition</a:t>
            </a:r>
          </a:p>
          <a:p>
            <a:pPr marL="0" indent="0">
              <a:buNone/>
            </a:pPr>
            <a:r>
              <a:rPr lang="en-US" sz="1800" u="sng" dirty="0" smtClean="0"/>
              <a:t>Congratulatory Efforts from Central Office</a:t>
            </a:r>
          </a:p>
          <a:p>
            <a:r>
              <a:rPr lang="en-US" sz="1800" dirty="0"/>
              <a:t>Trophies </a:t>
            </a:r>
            <a:r>
              <a:rPr lang="en-US" sz="1800" dirty="0" smtClean="0"/>
              <a:t> </a:t>
            </a:r>
            <a:endParaRPr lang="en-US" sz="1800" dirty="0"/>
          </a:p>
          <a:p>
            <a:r>
              <a:rPr lang="en-US" sz="1800" dirty="0" smtClean="0"/>
              <a:t>Buttons</a:t>
            </a:r>
          </a:p>
          <a:p>
            <a:r>
              <a:rPr lang="en-US" sz="1800" dirty="0" smtClean="0"/>
              <a:t>T-Shirts</a:t>
            </a: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ea typeface="Geneva"/>
                <a:cs typeface="Geneva"/>
              </a:rPr>
              <a:t>Attendance Orientation  SY  14-15</a:t>
            </a:r>
          </a:p>
          <a:p>
            <a:endParaRPr lang="en-US" dirty="0"/>
          </a:p>
        </p:txBody>
      </p:sp>
      <p:pic>
        <p:nvPicPr>
          <p:cNvPr id="6" name="DC Public Schools rev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082618" y="3359853"/>
            <a:ext cx="396945" cy="3969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69" y="2402191"/>
            <a:ext cx="1353663" cy="17517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442" y="4379208"/>
            <a:ext cx="1619357" cy="20956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923" y="2515138"/>
            <a:ext cx="2081077" cy="16081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043" y="5261062"/>
            <a:ext cx="800539" cy="8059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321" y="2484394"/>
            <a:ext cx="1991602" cy="15389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824" y="4497704"/>
            <a:ext cx="1436226" cy="18586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50" y="4971687"/>
            <a:ext cx="1791917" cy="1384663"/>
          </a:xfrm>
          <a:prstGeom prst="rect">
            <a:avLst/>
          </a:prstGeom>
        </p:spPr>
      </p:pic>
      <p:pic>
        <p:nvPicPr>
          <p:cNvPr id="7" name="Radio1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113117" y="3840136"/>
            <a:ext cx="366446" cy="366446"/>
          </a:xfrm>
          <a:prstGeom prst="rect">
            <a:avLst/>
          </a:prstGeom>
        </p:spPr>
      </p:pic>
      <p:pic>
        <p:nvPicPr>
          <p:cNvPr id="8" name="Radio12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036691" y="2819400"/>
            <a:ext cx="437469" cy="437469"/>
          </a:xfrm>
          <a:prstGeom prst="rect">
            <a:avLst/>
          </a:prstGeom>
        </p:spPr>
      </p:pic>
      <p:sp>
        <p:nvSpPr>
          <p:cNvPr id="16" name="Date Placeholder 4"/>
          <p:cNvSpPr>
            <a:spLocks noGrp="1"/>
          </p:cNvSpPr>
          <p:nvPr>
            <p:ph type="dt" sz="half" idx="13"/>
          </p:nvPr>
        </p:nvSpPr>
        <p:spPr>
          <a:xfrm>
            <a:off x="381000" y="6477000"/>
            <a:ext cx="60198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District of Columbia Public Schools  | April 28,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44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7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0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We Do?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ea typeface="Geneva"/>
                <a:cs typeface="Geneva"/>
              </a:rPr>
              <a:t>Summer 2014: Student Attendance &amp; Support Services	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District of Columbia Public Schools  | April 28, 2015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527813"/>
              </p:ext>
            </p:extLst>
          </p:nvPr>
        </p:nvGraphicFramePr>
        <p:xfrm>
          <a:off x="457200" y="1752600"/>
          <a:ext cx="4114800" cy="4014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4903449"/>
              </p:ext>
            </p:extLst>
          </p:nvPr>
        </p:nvGraphicFramePr>
        <p:xfrm>
          <a:off x="4724400" y="1828800"/>
          <a:ext cx="4114800" cy="401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1501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SST Process-Truancy Barriers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 dirty="0"/>
              <a:t>Academic/School Issue</a:t>
            </a:r>
            <a:endParaRPr lang="en-US" dirty="0"/>
          </a:p>
          <a:p>
            <a:pPr lvl="0"/>
            <a:r>
              <a:rPr lang="en-US" sz="1900" dirty="0"/>
              <a:t>Problems with teacher or other school personnel- </a:t>
            </a:r>
            <a:r>
              <a:rPr lang="en-US" sz="1900" b="1" dirty="0"/>
              <a:t>AP</a:t>
            </a:r>
            <a:r>
              <a:rPr lang="en-US" sz="1900" dirty="0"/>
              <a:t>/</a:t>
            </a:r>
            <a:r>
              <a:rPr lang="en-US" sz="1900" b="1" dirty="0"/>
              <a:t>Dean of Students</a:t>
            </a:r>
            <a:endParaRPr lang="en-US" sz="1900" dirty="0"/>
          </a:p>
          <a:p>
            <a:pPr lvl="0"/>
            <a:r>
              <a:rPr lang="en-US" sz="1900" dirty="0"/>
              <a:t>Fell behind in coursework and could not catch up- </a:t>
            </a:r>
            <a:r>
              <a:rPr lang="en-US" sz="1900" b="1" dirty="0"/>
              <a:t>Guidance Counselor</a:t>
            </a:r>
            <a:endParaRPr lang="en-US" sz="1900" dirty="0"/>
          </a:p>
          <a:p>
            <a:pPr lvl="0"/>
            <a:r>
              <a:rPr lang="en-US" sz="1900" dirty="0"/>
              <a:t>Poor academic performance- </a:t>
            </a:r>
            <a:r>
              <a:rPr lang="en-US" sz="1900" b="1" dirty="0"/>
              <a:t>Guidance Counselor</a:t>
            </a:r>
            <a:endParaRPr lang="en-US" sz="1900" dirty="0"/>
          </a:p>
          <a:p>
            <a:pPr lvl="0"/>
            <a:r>
              <a:rPr lang="en-US" sz="1900" dirty="0"/>
              <a:t>Suspended from school- </a:t>
            </a:r>
            <a:r>
              <a:rPr lang="en-US" sz="1900" b="1" dirty="0"/>
              <a:t>Dean of Students</a:t>
            </a:r>
            <a:endParaRPr lang="en-US" sz="1900" dirty="0"/>
          </a:p>
          <a:p>
            <a:pPr marL="0" indent="0">
              <a:buNone/>
            </a:pPr>
            <a:r>
              <a:rPr lang="en-US" b="1" u="sng" dirty="0"/>
              <a:t>Transportation Issues</a:t>
            </a:r>
            <a:endParaRPr lang="en-US" dirty="0"/>
          </a:p>
          <a:p>
            <a:pPr lvl="0"/>
            <a:r>
              <a:rPr lang="en-US" sz="1900" dirty="0"/>
              <a:t>No money for transportation- </a:t>
            </a:r>
            <a:r>
              <a:rPr lang="en-US" sz="1900" b="1" dirty="0"/>
              <a:t>Homeless Liaison/ POC of TTAP</a:t>
            </a:r>
            <a:endParaRPr lang="en-US" sz="1900" dirty="0"/>
          </a:p>
          <a:p>
            <a:pPr lvl="0"/>
            <a:r>
              <a:rPr lang="en-US" sz="1900" dirty="0"/>
              <a:t>Too far to go- </a:t>
            </a:r>
            <a:r>
              <a:rPr lang="en-US" sz="1900" b="1" dirty="0"/>
              <a:t>None/Recommended transfer</a:t>
            </a:r>
            <a:endParaRPr lang="en-US" sz="1900" dirty="0"/>
          </a:p>
          <a:p>
            <a:pPr lvl="0"/>
            <a:r>
              <a:rPr lang="en-US" sz="1900" dirty="0"/>
              <a:t>No reliable means of getting to school- </a:t>
            </a:r>
            <a:r>
              <a:rPr lang="en-US" sz="1900" b="1" dirty="0"/>
              <a:t>POC of TTAP</a:t>
            </a:r>
            <a:endParaRPr lang="en-US" sz="1900" dirty="0"/>
          </a:p>
          <a:p>
            <a:pPr marL="0" indent="0">
              <a:buNone/>
            </a:pPr>
            <a:r>
              <a:rPr lang="en-US" b="1" u="sng" dirty="0"/>
              <a:t>Safety Issues</a:t>
            </a:r>
            <a:endParaRPr lang="en-US" dirty="0"/>
          </a:p>
          <a:p>
            <a:pPr lvl="0"/>
            <a:r>
              <a:rPr lang="en-US" sz="1900" dirty="0"/>
              <a:t>Surrounding neighborhood not safe- </a:t>
            </a:r>
            <a:r>
              <a:rPr lang="en-US" sz="1900" b="1" dirty="0"/>
              <a:t>Resource Officer(MPD)</a:t>
            </a:r>
            <a:endParaRPr lang="en-US" sz="1900" dirty="0"/>
          </a:p>
          <a:p>
            <a:pPr lvl="0"/>
            <a:r>
              <a:rPr lang="en-US" sz="1900" dirty="0"/>
              <a:t>Unsafe walking to and from school- </a:t>
            </a:r>
            <a:r>
              <a:rPr lang="en-US" sz="1900" b="1" dirty="0"/>
              <a:t>Resource Officer(MPD)</a:t>
            </a:r>
            <a:endParaRPr lang="en-US" sz="1900" dirty="0"/>
          </a:p>
          <a:p>
            <a:pPr lvl="0"/>
            <a:r>
              <a:rPr lang="en-US" sz="1900" dirty="0"/>
              <a:t>School not safe inside- </a:t>
            </a:r>
            <a:r>
              <a:rPr lang="en-US" sz="1900" b="1" dirty="0"/>
              <a:t>Dean of Students/Behavior Tech</a:t>
            </a:r>
            <a:endParaRPr lang="en-US" sz="1900" dirty="0"/>
          </a:p>
          <a:p>
            <a:pPr lvl="0"/>
            <a:r>
              <a:rPr lang="en-US" sz="1900" dirty="0"/>
              <a:t>Gang/crew activity- </a:t>
            </a:r>
            <a:r>
              <a:rPr lang="en-US" sz="1900" b="1" dirty="0"/>
              <a:t>Resource Officer(MPD), Dean of Student</a:t>
            </a:r>
            <a:endParaRPr lang="en-US" sz="1900" dirty="0"/>
          </a:p>
          <a:p>
            <a:pPr lvl="0"/>
            <a:r>
              <a:rPr lang="en-US" sz="1900" dirty="0"/>
              <a:t>Bullying- </a:t>
            </a:r>
            <a:r>
              <a:rPr lang="en-US" sz="1900" b="1" dirty="0"/>
              <a:t>Dean of Students/Community Base Organization/Social Worker</a:t>
            </a:r>
            <a:endParaRPr lang="en-US" sz="1900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ea typeface="Geneva"/>
                <a:cs typeface="Geneva"/>
              </a:rPr>
              <a:t>Overview of Attendance Intervention  SY </a:t>
            </a:r>
            <a:r>
              <a:rPr lang="en-US" dirty="0" smtClean="0">
                <a:ea typeface="Geneva"/>
                <a:cs typeface="Geneva"/>
              </a:rPr>
              <a:t>14-15</a:t>
            </a:r>
            <a:endParaRPr lang="en-US" dirty="0">
              <a:ea typeface="Geneva"/>
              <a:cs typeface="Geneva"/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3083" y="6513293"/>
            <a:ext cx="63246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900" dirty="0">
                <a:solidFill>
                  <a:srgbClr val="005283"/>
                </a:solidFill>
                <a:cs typeface="Arial" pitchFamily="34" charset="0"/>
              </a:rPr>
              <a:t>District of Columbia Public Schools  </a:t>
            </a:r>
            <a:r>
              <a:rPr lang="en-US" altLang="en-US" sz="900" dirty="0">
                <a:solidFill>
                  <a:srgbClr val="BFBFBF"/>
                </a:solidFill>
                <a:cs typeface="Arial" pitchFamily="34" charset="0"/>
              </a:rPr>
              <a:t>|</a:t>
            </a:r>
            <a:r>
              <a:rPr lang="en-US" altLang="en-US" sz="900" dirty="0">
                <a:solidFill>
                  <a:srgbClr val="005283"/>
                </a:solidFill>
                <a:cs typeface="Arial" pitchFamily="34" charset="0"/>
              </a:rPr>
              <a:t>  </a:t>
            </a:r>
            <a:r>
              <a:rPr lang="en-US" altLang="en-US" sz="900" dirty="0" smtClean="0">
                <a:solidFill>
                  <a:srgbClr val="005283"/>
                </a:solidFill>
                <a:cs typeface="Arial" pitchFamily="34" charset="0"/>
              </a:rPr>
              <a:t>April 28, 2015</a:t>
            </a:r>
            <a:endParaRPr lang="en-US" altLang="en-US" sz="900" dirty="0">
              <a:solidFill>
                <a:srgbClr val="00528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45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SST Process-Truancy Barriers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u="sng" dirty="0"/>
              <a:t>Home Issues</a:t>
            </a:r>
            <a:endParaRPr lang="en-US" dirty="0"/>
          </a:p>
          <a:p>
            <a:pPr lvl="0"/>
            <a:r>
              <a:rPr lang="en-US" sz="1900" dirty="0"/>
              <a:t>Tending to younger siblings- </a:t>
            </a:r>
            <a:r>
              <a:rPr lang="en-US" sz="1900" b="1" dirty="0"/>
              <a:t>Community Base Organization/Guidance Counselor</a:t>
            </a:r>
            <a:endParaRPr lang="en-US" sz="1900" dirty="0"/>
          </a:p>
          <a:p>
            <a:pPr lvl="0"/>
            <a:r>
              <a:rPr lang="en-US" sz="1900" dirty="0"/>
              <a:t>Parent/guardian sick or not well- </a:t>
            </a:r>
            <a:r>
              <a:rPr lang="en-US" sz="1900" b="1" dirty="0"/>
              <a:t>Community Base Organization/Guidance Counselor</a:t>
            </a:r>
            <a:endParaRPr lang="en-US" sz="1900" dirty="0"/>
          </a:p>
          <a:p>
            <a:pPr lvl="0"/>
            <a:r>
              <a:rPr lang="en-US" sz="1900" dirty="0"/>
              <a:t>Physical/sexual abuse in the home- </a:t>
            </a:r>
            <a:r>
              <a:rPr lang="en-US" sz="1900" b="1" dirty="0"/>
              <a:t>CFSA/Guidance Counselor</a:t>
            </a:r>
            <a:endParaRPr lang="en-US" sz="1900" dirty="0"/>
          </a:p>
          <a:p>
            <a:pPr lvl="0"/>
            <a:r>
              <a:rPr lang="en-US" sz="1900" dirty="0"/>
              <a:t>Substance abuse in the home- </a:t>
            </a:r>
            <a:r>
              <a:rPr lang="en-US" sz="1900" b="1" dirty="0"/>
              <a:t>Social Worker</a:t>
            </a:r>
            <a:endParaRPr lang="en-US" sz="1900" dirty="0"/>
          </a:p>
          <a:p>
            <a:pPr lvl="0"/>
            <a:r>
              <a:rPr lang="en-US" sz="1900" dirty="0"/>
              <a:t>Homeless or unstable housing- </a:t>
            </a:r>
            <a:r>
              <a:rPr lang="en-US" sz="1900" b="1" dirty="0"/>
              <a:t>Homeless Liaison</a:t>
            </a:r>
            <a:endParaRPr lang="en-US" sz="1900" dirty="0"/>
          </a:p>
          <a:p>
            <a:pPr lvl="0"/>
            <a:r>
              <a:rPr lang="en-US" sz="1900" dirty="0"/>
              <a:t>Domestic or family violence- </a:t>
            </a:r>
            <a:r>
              <a:rPr lang="en-US" sz="1900" b="1" dirty="0"/>
              <a:t>CFSA</a:t>
            </a:r>
            <a:endParaRPr lang="en-US" sz="1900" dirty="0"/>
          </a:p>
          <a:p>
            <a:pPr lvl="0"/>
            <a:r>
              <a:rPr lang="en-US" sz="1900" dirty="0"/>
              <a:t>Student is parent and taking care of children- </a:t>
            </a:r>
            <a:r>
              <a:rPr lang="en-US" sz="1900" b="1" dirty="0"/>
              <a:t>New Heights Program</a:t>
            </a:r>
            <a:endParaRPr lang="en-US" sz="1900" dirty="0"/>
          </a:p>
          <a:p>
            <a:pPr lvl="0"/>
            <a:r>
              <a:rPr lang="en-US" sz="1900" dirty="0"/>
              <a:t>Student is parenting and unable to find childcare</a:t>
            </a:r>
            <a:r>
              <a:rPr lang="en-US" sz="1900" b="1" dirty="0"/>
              <a:t>- New Heights Program</a:t>
            </a:r>
            <a:endParaRPr lang="en-US" sz="1900" dirty="0"/>
          </a:p>
          <a:p>
            <a:pPr marL="0" indent="0">
              <a:buNone/>
            </a:pPr>
            <a:r>
              <a:rPr lang="en-US" b="1" u="sng" dirty="0"/>
              <a:t>Health Issues</a:t>
            </a:r>
            <a:endParaRPr lang="en-US" dirty="0"/>
          </a:p>
          <a:p>
            <a:pPr lvl="0"/>
            <a:r>
              <a:rPr lang="en-US" sz="1900" dirty="0"/>
              <a:t>Chronic health issues (ex. asthma)- </a:t>
            </a:r>
            <a:r>
              <a:rPr lang="en-US" sz="1900" b="1" dirty="0"/>
              <a:t>504 Coordinator/School Nurse</a:t>
            </a:r>
            <a:endParaRPr lang="en-US" sz="1900" dirty="0"/>
          </a:p>
          <a:p>
            <a:pPr lvl="0"/>
            <a:r>
              <a:rPr lang="en-US" sz="1900" dirty="0"/>
              <a:t>Other medical problems- </a:t>
            </a:r>
            <a:r>
              <a:rPr lang="en-US" sz="1900" b="1" dirty="0"/>
              <a:t>School Nurse</a:t>
            </a:r>
            <a:endParaRPr lang="en-US" sz="1900" dirty="0"/>
          </a:p>
          <a:p>
            <a:pPr lvl="0"/>
            <a:r>
              <a:rPr lang="en-US" sz="1900" dirty="0"/>
              <a:t>Student’s substance abuse- </a:t>
            </a:r>
            <a:r>
              <a:rPr lang="en-US" sz="1900" b="1" dirty="0"/>
              <a:t>Social Worker/Guidance Counselor/School Nurse/Mental Health/Resource Officer(MPD)/APRA</a:t>
            </a:r>
            <a:endParaRPr lang="en-US" sz="1900" dirty="0"/>
          </a:p>
          <a:p>
            <a:pPr lvl="0"/>
            <a:r>
              <a:rPr lang="en-US" sz="1900" dirty="0"/>
              <a:t>Student’s mental health needs</a:t>
            </a:r>
            <a:r>
              <a:rPr lang="en-US" sz="1900" b="1" dirty="0"/>
              <a:t>- Social Worker, Department of Mental Health /Access Helpline</a:t>
            </a:r>
            <a:endParaRPr lang="en-US" sz="1900" dirty="0"/>
          </a:p>
          <a:p>
            <a:pPr lvl="0"/>
            <a:r>
              <a:rPr lang="en-US" sz="1900" dirty="0"/>
              <a:t>Lack of medical care or immunizations- </a:t>
            </a:r>
            <a:r>
              <a:rPr lang="en-US" sz="1900" b="1" dirty="0"/>
              <a:t>School Nurse/Social Worker/Answers </a:t>
            </a:r>
            <a:r>
              <a:rPr lang="en-US" sz="1900" b="1" dirty="0" smtClean="0"/>
              <a:t>Please</a:t>
            </a:r>
            <a:endParaRPr lang="en-US" sz="19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ea typeface="Geneva"/>
                <a:cs typeface="Geneva"/>
              </a:rPr>
              <a:t>Overview of Attendance Intervention  SY  14-15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6529701"/>
            <a:ext cx="70104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900" dirty="0">
                <a:solidFill>
                  <a:srgbClr val="005283"/>
                </a:solidFill>
                <a:cs typeface="Arial" pitchFamily="34" charset="0"/>
              </a:rPr>
              <a:t>District of Columbia Public Schools  </a:t>
            </a:r>
            <a:r>
              <a:rPr lang="en-US" altLang="en-US" sz="900" dirty="0">
                <a:solidFill>
                  <a:srgbClr val="BFBFBF"/>
                </a:solidFill>
                <a:cs typeface="Arial" pitchFamily="34" charset="0"/>
              </a:rPr>
              <a:t>|</a:t>
            </a:r>
            <a:r>
              <a:rPr lang="en-US" altLang="en-US" sz="900" dirty="0">
                <a:solidFill>
                  <a:srgbClr val="005283"/>
                </a:solidFill>
                <a:cs typeface="Arial" pitchFamily="34" charset="0"/>
              </a:rPr>
              <a:t>  </a:t>
            </a:r>
            <a:r>
              <a:rPr lang="en-US" altLang="en-US" sz="900" dirty="0" smtClean="0">
                <a:solidFill>
                  <a:srgbClr val="005283"/>
                </a:solidFill>
                <a:cs typeface="Arial" pitchFamily="34" charset="0"/>
              </a:rPr>
              <a:t>April 28, 2015</a:t>
            </a:r>
            <a:endParaRPr lang="en-US" altLang="en-US" sz="900" dirty="0">
              <a:solidFill>
                <a:srgbClr val="00528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07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57225"/>
            <a:ext cx="8382000" cy="714375"/>
          </a:xfrm>
        </p:spPr>
        <p:txBody>
          <a:bodyPr/>
          <a:lstStyle/>
          <a:p>
            <a:r>
              <a:rPr lang="en-US" dirty="0"/>
              <a:t>SST </a:t>
            </a:r>
            <a:r>
              <a:rPr lang="en-US" dirty="0" smtClean="0"/>
              <a:t>Process- Resources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2549145"/>
              </p:ext>
            </p:extLst>
          </p:nvPr>
        </p:nvGraphicFramePr>
        <p:xfrm>
          <a:off x="381000" y="1219200"/>
          <a:ext cx="8305801" cy="51015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7162"/>
                <a:gridCol w="2986950"/>
                <a:gridCol w="2541689"/>
              </a:tblGrid>
              <a:tr h="2306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Name of Agency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687" marR="44687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Contact Information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687" marR="4468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Services provided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687" marR="44687" marT="0" marB="0"/>
                </a:tc>
              </a:tr>
              <a:tr h="7957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DC Public Schools New Heights Teen Parent Program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687" marR="44687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New Heights Coordinator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687" marR="44687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effectLst/>
                        </a:rPr>
                        <a:t>Day Care Assistance,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effectLst/>
                        </a:rPr>
                        <a:t>Workshops,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effectLst/>
                        </a:rPr>
                        <a:t>Counseling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effectLst/>
                        </a:rPr>
                        <a:t>Mom&amp; Dad Support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87" marR="44687" marT="0" marB="0"/>
                </a:tc>
              </a:tr>
              <a:tr h="1989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ACCESS Helpline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687" marR="44687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 (888) 793‐4357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687" marR="44687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effectLst/>
                        </a:rPr>
                        <a:t>Provides mental health services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87" marR="44687" marT="0" marB="0"/>
                </a:tc>
              </a:tr>
              <a:tr h="3978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Answers Please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687" marR="44687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(202)-463-6211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211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687" marR="44687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effectLst/>
                        </a:rPr>
                        <a:t>Clearing House of resources in the District of Columbia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87" marR="44687" marT="0" marB="0"/>
                </a:tc>
              </a:tr>
              <a:tr h="9440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The OYE </a:t>
                      </a:r>
                      <a:r>
                        <a:rPr lang="en-US" sz="1200" dirty="0" smtClean="0">
                          <a:effectLst/>
                        </a:rPr>
                        <a:t>Homeless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Children </a:t>
                      </a:r>
                      <a:r>
                        <a:rPr lang="en-US" sz="1200" dirty="0">
                          <a:effectLst/>
                        </a:rPr>
                        <a:t>and Youth Program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687" marR="44687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Channon</a:t>
                      </a:r>
                      <a:r>
                        <a:rPr lang="en-US" sz="1200" baseline="0" dirty="0" smtClean="0">
                          <a:effectLst/>
                        </a:rPr>
                        <a:t> Adams</a:t>
                      </a:r>
                      <a:r>
                        <a:rPr lang="en-US" sz="1200" dirty="0" smtClean="0">
                          <a:effectLst/>
                        </a:rPr>
                        <a:t>                                     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1200 </a:t>
                      </a:r>
                      <a:r>
                        <a:rPr lang="en-US" sz="1200" dirty="0">
                          <a:effectLst/>
                        </a:rPr>
                        <a:t>First Street </a:t>
                      </a:r>
                      <a:r>
                        <a:rPr lang="en-US" sz="1200" dirty="0" smtClean="0">
                          <a:effectLst/>
                        </a:rPr>
                        <a:t>NE</a:t>
                      </a:r>
                      <a:endParaRPr lang="en-US" sz="1200" baseline="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effectLst/>
                        </a:rPr>
                        <a:t>W</a:t>
                      </a:r>
                      <a:r>
                        <a:rPr lang="en-US" sz="1200" dirty="0" smtClean="0">
                          <a:effectLst/>
                        </a:rPr>
                        <a:t>ashington </a:t>
                      </a:r>
                      <a:r>
                        <a:rPr lang="en-US" sz="1200" dirty="0">
                          <a:effectLst/>
                        </a:rPr>
                        <a:t>DC 20002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202-576-9502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687" marR="4468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effectLst/>
                        </a:rPr>
                        <a:t>Provides free transportation assistance for homeless students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effectLst/>
                        </a:rPr>
                        <a:t>Training for parents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effectLst/>
                        </a:rPr>
                        <a:t>Referral Services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87" marR="4468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968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Sasha Bruce Youth work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687" marR="44687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202-547-7777</a:t>
                      </a:r>
                      <a:br>
                        <a:rPr lang="en-US" sz="1200">
                          <a:effectLst/>
                        </a:rPr>
                      </a:br>
                      <a:r>
                        <a:rPr lang="en-US" sz="1200">
                          <a:effectLst/>
                        </a:rPr>
                        <a:t>741 8</a:t>
                      </a:r>
                      <a:r>
                        <a:rPr lang="en-US" sz="1200" baseline="30000">
                          <a:effectLst/>
                        </a:rPr>
                        <a:t>th</a:t>
                      </a:r>
                      <a:r>
                        <a:rPr lang="en-US" sz="1200">
                          <a:effectLst/>
                        </a:rPr>
                        <a:t> Street, SE, Washington, DC 20003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687" marR="44687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effectLst/>
                        </a:rPr>
                        <a:t>Provide Shelter for runaway, homeless, and unaccompanied youth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87" marR="44687" marT="0" marB="0"/>
                </a:tc>
              </a:tr>
              <a:tr h="5189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Department of Health Addiction Prevention and Recovery Administration (APRA)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687" marR="44687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(202) 727‐8857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687" marR="44687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effectLst/>
                        </a:rPr>
                        <a:t>Substance Abuse Treatment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effectLst/>
                        </a:rPr>
                        <a:t>Recovery Support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87" marR="44687" marT="0" marB="0"/>
                </a:tc>
              </a:tr>
              <a:tr h="11936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Wendt Center for Grief and Loss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687" marR="44687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(202) 624‐0010  4201 Connecticut Ave. NW, Ste. 300 Washington DC 20008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687" marR="44687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effectLst/>
                        </a:rPr>
                        <a:t>Provides mental health counseling, training and education, crisis response and case management services to ease the impact of illness, loss and traumatic events.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87" marR="44687" marT="0" marB="0"/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ea typeface="Geneva"/>
                <a:cs typeface="Geneva"/>
              </a:rPr>
              <a:t>Overview of Attendance Intervention  SY  14-15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6483168"/>
            <a:ext cx="7239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900" dirty="0">
                <a:solidFill>
                  <a:srgbClr val="005283"/>
                </a:solidFill>
                <a:cs typeface="Arial" pitchFamily="34" charset="0"/>
              </a:rPr>
              <a:t>District of Columbia Public Schools  </a:t>
            </a:r>
            <a:r>
              <a:rPr lang="en-US" altLang="en-US" sz="900" dirty="0">
                <a:solidFill>
                  <a:srgbClr val="BFBFBF"/>
                </a:solidFill>
                <a:cs typeface="Arial" pitchFamily="34" charset="0"/>
              </a:rPr>
              <a:t>|</a:t>
            </a:r>
            <a:r>
              <a:rPr lang="en-US" altLang="en-US" sz="900" dirty="0">
                <a:solidFill>
                  <a:srgbClr val="005283"/>
                </a:solidFill>
                <a:cs typeface="Arial" pitchFamily="34" charset="0"/>
              </a:rPr>
              <a:t>  </a:t>
            </a:r>
            <a:r>
              <a:rPr lang="en-US" altLang="en-US" sz="900" dirty="0" smtClean="0">
                <a:solidFill>
                  <a:srgbClr val="005283"/>
                </a:solidFill>
                <a:cs typeface="Arial" pitchFamily="34" charset="0"/>
              </a:rPr>
              <a:t>April 28, 2015</a:t>
            </a:r>
            <a:endParaRPr lang="en-US" altLang="en-US" sz="900" dirty="0">
              <a:solidFill>
                <a:srgbClr val="00528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63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SST </a:t>
            </a:r>
            <a:r>
              <a:rPr lang="en-US" dirty="0" smtClean="0"/>
              <a:t>Process-Resources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‎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endParaRPr lang="en-US" sz="1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ea typeface="Geneva"/>
                <a:cs typeface="Geneva"/>
              </a:rPr>
              <a:t>Overview of Attendance Intervention  SY  14-15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935968"/>
              </p:ext>
            </p:extLst>
          </p:nvPr>
        </p:nvGraphicFramePr>
        <p:xfrm>
          <a:off x="685800" y="1828800"/>
          <a:ext cx="75438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900"/>
                <a:gridCol w="3771900"/>
              </a:tblGrid>
              <a:tr h="83820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 dirty="0" smtClean="0"/>
                        <a:t>American Job Center</a:t>
                      </a:r>
                      <a:r>
                        <a:rPr lang="en-US" sz="1400" dirty="0" smtClean="0"/>
                        <a:t> (Formerly the One Stop)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sz="1400" dirty="0" smtClean="0"/>
                        <a:t>4058 Minnesota Ave.  NE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sz="1400" dirty="0" smtClean="0"/>
                        <a:t>Washington, D. C.  20019 (202) 671-2144 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 dirty="0" smtClean="0"/>
                        <a:t>DC Adult Literacy Resource Center</a:t>
                      </a:r>
                      <a:r>
                        <a:rPr lang="en-US" sz="1400" dirty="0" smtClean="0"/>
                        <a:t>  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sz="1400" dirty="0" smtClean="0"/>
                        <a:t>901 G St NW #300, Washington, DC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sz="1400" dirty="0" smtClean="0"/>
                        <a:t>(202) 727-1616 ‎ · </a:t>
                      </a:r>
                      <a:r>
                        <a:rPr lang="en-US" sz="1400" u="sng" dirty="0" smtClean="0">
                          <a:hlinkClick r:id="rId2"/>
                        </a:rPr>
                        <a:t>dclibrary.org</a:t>
                      </a:r>
                      <a:endParaRPr lang="en-US" sz="1400" dirty="0" smtClean="0"/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111252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 dirty="0" smtClean="0"/>
                        <a:t>University DC GED Testing Center</a:t>
                      </a:r>
                      <a:r>
                        <a:rPr lang="en-US" sz="1400" dirty="0" smtClean="0"/>
                        <a:t>  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sz="1400" dirty="0" smtClean="0"/>
                        <a:t>410 8th St NW # 6-601, Washington, DC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sz="1400" dirty="0" smtClean="0"/>
                        <a:t>(202) 274-7174 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 dirty="0" smtClean="0"/>
                        <a:t>Southeast Ministry GED and Adult Basic Education Classes</a:t>
                      </a:r>
                      <a:r>
                        <a:rPr lang="en-US" sz="1400" dirty="0" smtClean="0"/>
                        <a:t>  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sz="1400" dirty="0" smtClean="0"/>
                        <a:t>3111 Martin Luther King Junior Ave. SE, Washington, DC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sz="1400" dirty="0" smtClean="0"/>
                        <a:t>(202) 562-2636 ‎ · </a:t>
                      </a:r>
                      <a:r>
                        <a:rPr lang="en-US" sz="1400" u="sng" dirty="0" smtClean="0">
                          <a:hlinkClick r:id="rId3"/>
                        </a:rPr>
                        <a:t>southeastministrydc.org</a:t>
                      </a:r>
                      <a:endParaRPr lang="en-US" sz="1400" u="sng" dirty="0" smtClean="0"/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62920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Academy of Hope</a:t>
                      </a:r>
                      <a:r>
                        <a:rPr lang="en-US" sz="1400" dirty="0" smtClean="0"/>
                        <a:t>  </a:t>
                      </a:r>
                    </a:p>
                    <a:p>
                      <a:pPr algn="ctr"/>
                      <a:r>
                        <a:rPr lang="en-US" sz="1400" dirty="0" smtClean="0"/>
                        <a:t>601 Edgewood St NE, Washington, DC</a:t>
                      </a:r>
                    </a:p>
                    <a:p>
                      <a:pPr algn="ctr"/>
                      <a:r>
                        <a:rPr lang="en-US" sz="1400" dirty="0" smtClean="0"/>
                        <a:t>(202) 269-6623 ‎ · </a:t>
                      </a:r>
                      <a:r>
                        <a:rPr lang="en-US" sz="1400" u="sng" dirty="0" smtClean="0">
                          <a:hlinkClick r:id="rId4"/>
                        </a:rPr>
                        <a:t>aohdc.org</a:t>
                      </a:r>
                      <a:endParaRPr lang="en-US" sz="1400" dirty="0" smtClean="0"/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Strive DC</a:t>
                      </a:r>
                      <a:r>
                        <a:rPr lang="en-US" sz="1400" dirty="0" smtClean="0"/>
                        <a:t>  </a:t>
                      </a:r>
                    </a:p>
                    <a:p>
                      <a:pPr algn="ctr"/>
                      <a:r>
                        <a:rPr lang="en-US" sz="1400" dirty="0" smtClean="0"/>
                        <a:t>715 I St NE, Washington, DC</a:t>
                      </a:r>
                    </a:p>
                    <a:p>
                      <a:pPr algn="ctr"/>
                      <a:r>
                        <a:rPr lang="en-US" sz="1400" dirty="0" smtClean="0"/>
                        <a:t>(202) 587-0807 ‎ · </a:t>
                      </a:r>
                      <a:r>
                        <a:rPr lang="en-US" sz="1400" u="sng" dirty="0" smtClean="0">
                          <a:hlinkClick r:id="rId5"/>
                        </a:rPr>
                        <a:t>strivedc.org</a:t>
                      </a:r>
                      <a:endParaRPr lang="en-US" sz="1400" dirty="0" smtClean="0"/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629201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u="sng" dirty="0" smtClean="0">
                          <a:hlinkClick r:id="rId6"/>
                        </a:rPr>
                        <a:t>http://cc.udc.edu/workforce_development</a:t>
                      </a:r>
                      <a:r>
                        <a:rPr lang="en-US" sz="1200" dirty="0" smtClean="0"/>
                        <a:t>c-dc.org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sz="1200" u="sng" dirty="0" smtClean="0">
                          <a:hlinkClick r:id="rId7"/>
                        </a:rPr>
                        <a:t>CareerAcademy@layc-dc.org</a:t>
                      </a:r>
                      <a:r>
                        <a:rPr lang="en-US" sz="1200" u="sng" dirty="0" smtClean="0">
                          <a:hlinkClick r:id="rId8"/>
                        </a:rPr>
                        <a:t>www.laycca.org</a:t>
                      </a:r>
                      <a:endParaRPr lang="en-US" sz="1200" dirty="0" smtClean="0"/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u="sng" dirty="0" smtClean="0">
                          <a:hlinkClick r:id="rId9"/>
                        </a:rPr>
                        <a:t>www.ywcanca.org</a:t>
                      </a:r>
                      <a:endParaRPr lang="en-US" sz="1400" dirty="0" smtClean="0"/>
                    </a:p>
                    <a:p>
                      <a:pPr marL="0" indent="0" algn="ctr">
                        <a:buNone/>
                      </a:pPr>
                      <a:r>
                        <a:rPr lang="en-US" sz="1400" u="sng" dirty="0" smtClean="0">
                          <a:hlinkClick r:id="rId10"/>
                        </a:rPr>
                        <a:t>www.dcgoodwill.org</a:t>
                      </a:r>
                      <a:endParaRPr lang="en-US" sz="1400" dirty="0" smtClean="0"/>
                    </a:p>
                    <a:p>
                      <a:pPr marL="0" indent="0" algn="ctr">
                        <a:buNone/>
                      </a:pPr>
                      <a:r>
                        <a:rPr lang="en-US" sz="1400" u="sng" dirty="0" smtClean="0">
                          <a:hlinkClick r:id="rId11"/>
                        </a:rPr>
                        <a:t>http://dclibrary.org/services/adult</a:t>
                      </a:r>
                      <a:endParaRPr lang="en-US" sz="1400" dirty="0" smtClean="0"/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81000" y="6483168"/>
            <a:ext cx="7239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900" dirty="0">
                <a:solidFill>
                  <a:srgbClr val="005283"/>
                </a:solidFill>
                <a:cs typeface="Arial" pitchFamily="34" charset="0"/>
              </a:rPr>
              <a:t>District of Columbia Public Schools  </a:t>
            </a:r>
            <a:r>
              <a:rPr lang="en-US" altLang="en-US" sz="900" dirty="0">
                <a:solidFill>
                  <a:srgbClr val="BFBFBF"/>
                </a:solidFill>
                <a:cs typeface="Arial" pitchFamily="34" charset="0"/>
              </a:rPr>
              <a:t>|</a:t>
            </a:r>
            <a:r>
              <a:rPr lang="en-US" altLang="en-US" sz="900" dirty="0">
                <a:solidFill>
                  <a:srgbClr val="005283"/>
                </a:solidFill>
                <a:cs typeface="Arial" pitchFamily="34" charset="0"/>
              </a:rPr>
              <a:t>  </a:t>
            </a:r>
            <a:r>
              <a:rPr lang="en-US" altLang="en-US" sz="900" dirty="0" smtClean="0">
                <a:solidFill>
                  <a:srgbClr val="005283"/>
                </a:solidFill>
                <a:cs typeface="Arial" pitchFamily="34" charset="0"/>
              </a:rPr>
              <a:t>April 28, 2015</a:t>
            </a:r>
            <a:endParaRPr lang="en-US" altLang="en-US" sz="900" dirty="0">
              <a:solidFill>
                <a:srgbClr val="00528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39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 Goals SY 14-15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u="sng" dirty="0"/>
          </a:p>
          <a:p>
            <a:pPr marL="0" indent="0">
              <a:buNone/>
            </a:pPr>
            <a:r>
              <a:rPr lang="en-US" sz="2800" u="sng" dirty="0" smtClean="0"/>
              <a:t>ISA Goal</a:t>
            </a:r>
            <a:r>
              <a:rPr lang="en-US" sz="2800" dirty="0" smtClean="0"/>
              <a:t>			       	     </a:t>
            </a:r>
            <a:r>
              <a:rPr lang="en-US" sz="2800" u="sng" dirty="0" smtClean="0"/>
              <a:t>As of </a:t>
            </a:r>
            <a:r>
              <a:rPr lang="en-US" sz="2800" u="sng" dirty="0"/>
              <a:t>4</a:t>
            </a:r>
            <a:r>
              <a:rPr lang="en-US" sz="2800" u="sng" dirty="0" smtClean="0"/>
              <a:t>/24/15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89.5%                                                                      	 </a:t>
            </a:r>
            <a:r>
              <a:rPr lang="en-US" dirty="0" smtClean="0"/>
              <a:t>89.5%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800" u="sng" dirty="0" smtClean="0"/>
              <a:t>Truancy Goal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16.5%					  	 </a:t>
            </a:r>
            <a:r>
              <a:rPr lang="en-US" dirty="0" smtClean="0"/>
              <a:t>13.6%</a:t>
            </a:r>
          </a:p>
          <a:p>
            <a:pPr marL="0" indent="0">
              <a:buNone/>
            </a:pPr>
            <a:r>
              <a:rPr lang="en-US" sz="2800" u="sng" dirty="0" smtClean="0"/>
              <a:t>CFSA Referral Goal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100% </a:t>
            </a:r>
            <a:r>
              <a:rPr lang="en-US" sz="1200" dirty="0" smtClean="0"/>
              <a:t>(SST is no longer a prerequisite for the referral)</a:t>
            </a:r>
            <a:r>
              <a:rPr lang="en-US" dirty="0" smtClean="0"/>
              <a:t> 		 	56.6%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ea typeface="Geneva"/>
                <a:cs typeface="Geneva"/>
              </a:rPr>
              <a:t>Overview of Attendance Intervention  SY  14-15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6488668"/>
            <a:ext cx="6858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900" dirty="0">
                <a:solidFill>
                  <a:srgbClr val="005283"/>
                </a:solidFill>
                <a:cs typeface="Arial" pitchFamily="34" charset="0"/>
              </a:rPr>
              <a:t>District of Columbia Public Schools  </a:t>
            </a:r>
            <a:r>
              <a:rPr lang="en-US" altLang="en-US" sz="900" dirty="0">
                <a:solidFill>
                  <a:srgbClr val="BFBFBF"/>
                </a:solidFill>
                <a:cs typeface="Arial" pitchFamily="34" charset="0"/>
              </a:rPr>
              <a:t>|</a:t>
            </a:r>
            <a:r>
              <a:rPr lang="en-US" altLang="en-US" sz="900" dirty="0">
                <a:solidFill>
                  <a:srgbClr val="005283"/>
                </a:solidFill>
                <a:cs typeface="Arial" pitchFamily="34" charset="0"/>
              </a:rPr>
              <a:t>  </a:t>
            </a:r>
            <a:r>
              <a:rPr lang="en-US" altLang="en-US" sz="900" dirty="0" smtClean="0">
                <a:solidFill>
                  <a:srgbClr val="005283"/>
                </a:solidFill>
                <a:cs typeface="Arial" pitchFamily="34" charset="0"/>
              </a:rPr>
              <a:t>April 28, </a:t>
            </a:r>
            <a:r>
              <a:rPr lang="en-US" altLang="en-US" sz="900" dirty="0">
                <a:solidFill>
                  <a:srgbClr val="005283"/>
                </a:solidFill>
                <a:cs typeface="Arial" pitchFamily="34" charset="0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54176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85354" y="838200"/>
            <a:ext cx="8382000" cy="714375"/>
          </a:xfrm>
        </p:spPr>
        <p:txBody>
          <a:bodyPr/>
          <a:lstStyle/>
          <a:p>
            <a:r>
              <a:rPr lang="en-US" dirty="0" smtClean="0">
                <a:ea typeface="Geneva" pitchFamily="-110" charset="-128"/>
              </a:rPr>
              <a:t>Homeless Children &amp; Youth Program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953000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None/>
            </a:pPr>
            <a:r>
              <a:rPr lang="en-US" sz="5600" b="1" dirty="0" smtClean="0"/>
              <a:t>Mission and Purpose:</a:t>
            </a:r>
            <a:r>
              <a:rPr lang="en-US" sz="5600" dirty="0" smtClean="0"/>
              <a:t>  </a:t>
            </a:r>
            <a:r>
              <a:rPr lang="en-US" sz="5600" dirty="0"/>
              <a:t>To ensure free, appropriate, public educational opportunities for homeless </a:t>
            </a:r>
            <a:r>
              <a:rPr lang="en-US" sz="5600" dirty="0" smtClean="0"/>
              <a:t>children, youth, </a:t>
            </a:r>
            <a:r>
              <a:rPr lang="en-US" sz="5600" dirty="0"/>
              <a:t>and students in temporary or transitional housing.  As governed by Title X of the No Child Left </a:t>
            </a:r>
            <a:r>
              <a:rPr lang="en-US" sz="5600" dirty="0" smtClean="0"/>
              <a:t>Behind: </a:t>
            </a:r>
            <a:r>
              <a:rPr lang="en-US" sz="5600" dirty="0"/>
              <a:t>McKinney-Vento Homeless Assistance Act, students in homeless situations should have equal access to the same educational opportunities and services as non-homeless </a:t>
            </a:r>
            <a:r>
              <a:rPr lang="en-US" sz="5600" dirty="0" smtClean="0"/>
              <a:t>students.</a:t>
            </a:r>
            <a:endParaRPr lang="en-US" sz="5600" b="1" dirty="0" smtClean="0">
              <a:ea typeface="Geneva" pitchFamily="-110" charset="-128"/>
            </a:endParaRPr>
          </a:p>
          <a:p>
            <a:pPr>
              <a:buFont typeface="Wingdings" pitchFamily="2" charset="2"/>
              <a:buNone/>
            </a:pPr>
            <a:endParaRPr lang="en-US" sz="5600" b="1" dirty="0">
              <a:ea typeface="Geneva" pitchFamily="-110" charset="-128"/>
            </a:endParaRPr>
          </a:p>
          <a:p>
            <a:pPr>
              <a:buFont typeface="Wingdings" pitchFamily="2" charset="2"/>
              <a:buNone/>
            </a:pPr>
            <a:r>
              <a:rPr lang="en-US" sz="5600" b="1" dirty="0" smtClean="0">
                <a:ea typeface="Geneva" pitchFamily="-110" charset="-128"/>
              </a:rPr>
              <a:t>Program Objectives: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5600" dirty="0" smtClean="0">
                <a:ea typeface="Geneva" pitchFamily="-110" charset="-128"/>
              </a:rPr>
              <a:t>Ensure that each local school has a School-based Homeless Liaison;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5600" dirty="0" smtClean="0">
              <a:ea typeface="Geneva" pitchFamily="-110" charset="-128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5600" dirty="0" smtClean="0">
                <a:ea typeface="Geneva" pitchFamily="-110" charset="-128"/>
              </a:rPr>
              <a:t>Identify every homeless child or youth attending District of Columbia Public Schools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5600" dirty="0" smtClean="0">
              <a:ea typeface="Geneva" pitchFamily="-110" charset="-128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5600" dirty="0" smtClean="0">
                <a:ea typeface="Geneva" pitchFamily="-110" charset="-128"/>
              </a:rPr>
              <a:t>Ensure homeless children and parent(s) are advised of their rights, are immediately enrolled and are provided with services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5600" dirty="0" smtClean="0">
              <a:ea typeface="Geneva" pitchFamily="-110" charset="-128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5600" dirty="0" smtClean="0">
                <a:ea typeface="Geneva" pitchFamily="-110" charset="-128"/>
              </a:rPr>
              <a:t>Identify and remove any barriers that may cause difficulties in the educational success of homeless children and youth.</a:t>
            </a:r>
          </a:p>
          <a:p>
            <a:pPr marL="365760" lvl="1" indent="0">
              <a:buNone/>
            </a:pPr>
            <a:endParaRPr lang="en-US" sz="5600" dirty="0">
              <a:ea typeface="Geneva" pitchFamily="-110" charset="-128"/>
            </a:endParaRPr>
          </a:p>
          <a:p>
            <a:pPr marL="0" indent="0">
              <a:buNone/>
            </a:pPr>
            <a:r>
              <a:rPr lang="en-US" sz="5600" b="1" dirty="0"/>
              <a:t>HCYP core services and school supports</a:t>
            </a:r>
            <a:r>
              <a:rPr lang="en-US" sz="5600" b="1" dirty="0" smtClean="0"/>
              <a:t>:</a:t>
            </a:r>
            <a:endParaRPr lang="en-US" sz="5600" dirty="0"/>
          </a:p>
          <a:p>
            <a:pPr lvl="0"/>
            <a:r>
              <a:rPr lang="en-US" sz="5600" dirty="0" smtClean="0"/>
              <a:t>Provision </a:t>
            </a:r>
            <a:r>
              <a:rPr lang="en-US" sz="5600" dirty="0"/>
              <a:t>of transportation assistance (Metro passes and tokens)</a:t>
            </a:r>
          </a:p>
          <a:p>
            <a:pPr lvl="0"/>
            <a:r>
              <a:rPr lang="en-US" sz="5600" dirty="0"/>
              <a:t>Resolve disputes between homeless families and local schools</a:t>
            </a:r>
          </a:p>
          <a:p>
            <a:pPr lvl="0"/>
            <a:r>
              <a:rPr lang="en-US" sz="5600" dirty="0"/>
              <a:t>Assist with rapid school enrollment</a:t>
            </a:r>
          </a:p>
          <a:p>
            <a:pPr lvl="0"/>
            <a:r>
              <a:rPr lang="en-US" sz="5600" dirty="0"/>
              <a:t>Support with November Homeless Awareness Month activities</a:t>
            </a:r>
          </a:p>
          <a:p>
            <a:pPr lvl="0"/>
            <a:r>
              <a:rPr lang="en-US" sz="5600" dirty="0"/>
              <a:t>Professional development for school-based homeless liaisons and staff</a:t>
            </a:r>
          </a:p>
          <a:p>
            <a:pPr lvl="0"/>
            <a:r>
              <a:rPr lang="en-US" sz="5600" dirty="0"/>
              <a:t>Educational workshops for parents of homeless students</a:t>
            </a:r>
          </a:p>
          <a:p>
            <a:pPr marL="365760" lvl="1" indent="0">
              <a:buNone/>
            </a:pPr>
            <a:endParaRPr lang="en-US" dirty="0" smtClean="0">
              <a:ea typeface="Geneva" pitchFamily="-110" charset="-128"/>
            </a:endParaRPr>
          </a:p>
          <a:p>
            <a:pPr marL="365760" lvl="1" indent="0">
              <a:buNone/>
            </a:pPr>
            <a:endParaRPr lang="en-US" dirty="0" smtClean="0">
              <a:ea typeface="Geneva" pitchFamily="-110" charset="-128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1200" dirty="0" smtClean="0">
              <a:ea typeface="Geneva" pitchFamily="-110" charset="-128"/>
            </a:endParaRPr>
          </a:p>
          <a:p>
            <a:pPr lvl="1">
              <a:lnSpc>
                <a:spcPct val="90000"/>
              </a:lnSpc>
              <a:buNone/>
              <a:defRPr/>
            </a:pPr>
            <a:endParaRPr lang="en-US" dirty="0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1200" dirty="0" smtClean="0">
              <a:ea typeface="Geneva" pitchFamily="-110" charset="-128"/>
            </a:endParaRPr>
          </a:p>
          <a:p>
            <a:pPr>
              <a:buFont typeface="Wingdings" pitchFamily="2" charset="2"/>
              <a:buNone/>
            </a:pPr>
            <a:endParaRPr lang="en-US" sz="800" dirty="0" smtClean="0">
              <a:ea typeface="Geneva" pitchFamily="-110" charset="-128"/>
            </a:endParaRPr>
          </a:p>
          <a:p>
            <a:pPr>
              <a:buFont typeface="Wingdings" pitchFamily="2" charset="2"/>
              <a:buNone/>
            </a:pPr>
            <a:endParaRPr lang="en-US" sz="1600" dirty="0" smtClean="0">
              <a:ea typeface="Geneva" pitchFamily="-110" charset="-128"/>
            </a:endParaRPr>
          </a:p>
          <a:p>
            <a:pPr>
              <a:buFont typeface="Wingdings" pitchFamily="2" charset="2"/>
              <a:buNone/>
            </a:pPr>
            <a:endParaRPr lang="en-US" dirty="0" smtClean="0">
              <a:ea typeface="Geneva" pitchFamily="-110" charset="-128"/>
            </a:endParaRPr>
          </a:p>
        </p:txBody>
      </p:sp>
      <p:sp>
        <p:nvSpPr>
          <p:cNvPr id="18437" name="Date Placeholder 4"/>
          <p:cNvSpPr>
            <a:spLocks noGrp="1"/>
          </p:cNvSpPr>
          <p:nvPr>
            <p:ph type="dt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District of Columbia Public Schools  | April 28, 2015</a:t>
            </a:r>
            <a:endParaRPr lang="en-US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365760" y="398145"/>
            <a:ext cx="8382000" cy="276225"/>
          </a:xfrm>
          <a:prstGeom prst="rect">
            <a:avLst/>
          </a:prstGeom>
          <a:solidFill>
            <a:srgbClr val="005283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None/>
              <a:defRPr sz="11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None/>
              <a:defRPr sz="11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None/>
              <a:defRPr sz="11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11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None/>
              <a:defRPr sz="11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ea typeface="Geneva"/>
                <a:cs typeface="Geneva"/>
              </a:rPr>
              <a:t>Overview of Attendance Intervention  SY  14-15</a:t>
            </a:r>
            <a:endParaRPr lang="en-US" dirty="0">
              <a:ea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09831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Geneva" pitchFamily="-110" charset="-128"/>
              </a:rPr>
              <a:t>Homeless Children &amp; Youth Program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6729617"/>
              </p:ext>
            </p:extLst>
          </p:nvPr>
        </p:nvGraphicFramePr>
        <p:xfrm>
          <a:off x="381000" y="1676400"/>
          <a:ext cx="8382000" cy="4449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ea typeface="Geneva"/>
                <a:cs typeface="Geneva"/>
              </a:rPr>
              <a:t>Overview of Attendance Intervention  SY  14-15</a:t>
            </a:r>
          </a:p>
          <a:p>
            <a:endParaRPr lang="en-US" dirty="0"/>
          </a:p>
        </p:txBody>
      </p:sp>
      <p:sp>
        <p:nvSpPr>
          <p:cNvPr id="15" name="Date Placeholder 4"/>
          <p:cNvSpPr>
            <a:spLocks noGrp="1"/>
          </p:cNvSpPr>
          <p:nvPr>
            <p:ph type="dt" sz="quarter" idx="13"/>
          </p:nvPr>
        </p:nvSpPr>
        <p:spPr bwMode="auto">
          <a:xfrm>
            <a:off x="381000" y="6477000"/>
            <a:ext cx="6019800" cy="3048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District of Columbia Public Schools  | April 28,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69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sz="2500" b="1" dirty="0" smtClean="0"/>
          </a:p>
          <a:p>
            <a:r>
              <a:rPr lang="en-US" sz="2500" b="1" dirty="0" smtClean="0"/>
              <a:t>In-Seat Attendance (ISA) - </a:t>
            </a:r>
            <a:r>
              <a:rPr lang="en-US" sz="2800" dirty="0" smtClean="0"/>
              <a:t>This reflects the average number of students who are present for instruction for a period of time. This does not include students who are absent whether they are excused or unexcused. This also does not include authorized absences due to suspensions.</a:t>
            </a:r>
          </a:p>
          <a:p>
            <a:pPr>
              <a:buNone/>
            </a:pPr>
            <a:endParaRPr lang="en-US" sz="2500" dirty="0" smtClean="0"/>
          </a:p>
          <a:p>
            <a:r>
              <a:rPr lang="en-US" sz="2500" b="1" dirty="0" smtClean="0"/>
              <a:t>Truant</a:t>
            </a:r>
            <a:r>
              <a:rPr lang="en-US" sz="2500" dirty="0" smtClean="0"/>
              <a:t> – A 5 – 17 year old student who is not in school on a school day without a valid excuse</a:t>
            </a:r>
            <a:br>
              <a:rPr lang="en-US" sz="2500" dirty="0" smtClean="0"/>
            </a:br>
            <a:endParaRPr lang="en-US" sz="2500" dirty="0" smtClean="0"/>
          </a:p>
          <a:p>
            <a:r>
              <a:rPr lang="en-US" sz="2500" b="1" dirty="0" smtClean="0"/>
              <a:t>Chronically Truant </a:t>
            </a:r>
            <a:r>
              <a:rPr lang="en-US" sz="2500" dirty="0" smtClean="0"/>
              <a:t>- Describing a student between the ages of </a:t>
            </a:r>
            <a:r>
              <a:rPr lang="en-US" sz="2500" b="1" dirty="0" smtClean="0"/>
              <a:t>5 and 17 </a:t>
            </a:r>
            <a:r>
              <a:rPr lang="en-US" sz="2500" dirty="0" smtClean="0"/>
              <a:t>who has accumulated </a:t>
            </a:r>
            <a:r>
              <a:rPr lang="en-US" sz="2500" b="1" dirty="0" smtClean="0"/>
              <a:t>10 or more unexcused absences </a:t>
            </a:r>
            <a:r>
              <a:rPr lang="en-US" sz="2500" dirty="0" smtClean="0"/>
              <a:t>for the school year.</a:t>
            </a:r>
            <a:br>
              <a:rPr lang="en-US" sz="2500" dirty="0" smtClean="0"/>
            </a:br>
            <a:endParaRPr lang="en-US" sz="2500" dirty="0" smtClean="0"/>
          </a:p>
          <a:p>
            <a:r>
              <a:rPr lang="en-US" sz="2500" b="1" dirty="0" smtClean="0"/>
              <a:t>Truancy rate </a:t>
            </a:r>
            <a:r>
              <a:rPr lang="en-US" sz="2500" dirty="0" smtClean="0"/>
              <a:t>– The value reported by DCPS reflecting the percentage of students in a school who are </a:t>
            </a:r>
            <a:r>
              <a:rPr lang="en-US" sz="2500" i="1" dirty="0" smtClean="0"/>
              <a:t>chronically truant</a:t>
            </a:r>
          </a:p>
          <a:p>
            <a:pPr>
              <a:buNone/>
            </a:pPr>
            <a:endParaRPr lang="en-US" sz="2500" i="1" dirty="0" smtClean="0"/>
          </a:p>
          <a:p>
            <a:r>
              <a:rPr lang="en-US" sz="2500" b="1" dirty="0" smtClean="0"/>
              <a:t>Chronically Absent </a:t>
            </a:r>
            <a:r>
              <a:rPr lang="en-US" sz="2500" dirty="0" smtClean="0"/>
              <a:t>– Describes a student of </a:t>
            </a:r>
            <a:r>
              <a:rPr lang="en-US" sz="2500" b="1" dirty="0" smtClean="0"/>
              <a:t>any age </a:t>
            </a:r>
            <a:r>
              <a:rPr lang="en-US" sz="2500" dirty="0" smtClean="0"/>
              <a:t>who has missed </a:t>
            </a:r>
            <a:r>
              <a:rPr lang="en-US" sz="2500" b="1" dirty="0" smtClean="0"/>
              <a:t>10% or more </a:t>
            </a:r>
            <a:r>
              <a:rPr lang="en-US" sz="2500" dirty="0" smtClean="0"/>
              <a:t>days in a school year, excused or unexcused.</a:t>
            </a:r>
          </a:p>
          <a:p>
            <a:endParaRPr lang="en-US" sz="2500" i="1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ea typeface="Geneva"/>
                <a:cs typeface="Geneva"/>
              </a:rPr>
              <a:t>Overview of Attendance Intervention  SY 14-15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6457415"/>
            <a:ext cx="60198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900" dirty="0">
                <a:solidFill>
                  <a:srgbClr val="005283"/>
                </a:solidFill>
                <a:cs typeface="Arial" pitchFamily="34" charset="0"/>
              </a:rPr>
              <a:t>District of Columbia Public Schools  </a:t>
            </a:r>
            <a:r>
              <a:rPr lang="en-US" altLang="en-US" sz="900" dirty="0">
                <a:solidFill>
                  <a:srgbClr val="BFBFBF"/>
                </a:solidFill>
                <a:cs typeface="Arial" pitchFamily="34" charset="0"/>
              </a:rPr>
              <a:t>|</a:t>
            </a:r>
            <a:r>
              <a:rPr lang="en-US" altLang="en-US" sz="900" dirty="0">
                <a:solidFill>
                  <a:srgbClr val="005283"/>
                </a:solidFill>
                <a:cs typeface="Arial" pitchFamily="34" charset="0"/>
              </a:rPr>
              <a:t>  </a:t>
            </a:r>
            <a:r>
              <a:rPr lang="en-US" altLang="en-US" sz="900" dirty="0" smtClean="0">
                <a:solidFill>
                  <a:srgbClr val="005283"/>
                </a:solidFill>
                <a:cs typeface="Arial" pitchFamily="34" charset="0"/>
              </a:rPr>
              <a:t>April 28, 2015</a:t>
            </a:r>
            <a:endParaRPr lang="en-US" altLang="en-US" sz="900" dirty="0">
              <a:solidFill>
                <a:srgbClr val="005283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dirty="0" smtClean="0"/>
              <a:t>McKinney-Vento Liaison responsibilities </a:t>
            </a:r>
            <a:r>
              <a:rPr lang="en-US" sz="2400" dirty="0"/>
              <a:t>include: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400" dirty="0" smtClean="0"/>
              <a:t>Functioning </a:t>
            </a:r>
            <a:r>
              <a:rPr lang="en-US" sz="2400" dirty="0"/>
              <a:t>as the </a:t>
            </a:r>
            <a:r>
              <a:rPr lang="en-US" sz="2400" b="1" u="sng" dirty="0" smtClean="0"/>
              <a:t>Primary Point </a:t>
            </a:r>
            <a:r>
              <a:rPr lang="en-US" sz="2400" b="1" u="sng" dirty="0"/>
              <a:t>of </a:t>
            </a:r>
            <a:r>
              <a:rPr lang="en-US" sz="2400" b="1" u="sng" dirty="0" smtClean="0"/>
              <a:t>Contact</a:t>
            </a:r>
            <a:r>
              <a:rPr lang="en-US" sz="2400" dirty="0" smtClean="0"/>
              <a:t> between the school </a:t>
            </a:r>
            <a:r>
              <a:rPr lang="en-US" sz="2400" dirty="0"/>
              <a:t>and </a:t>
            </a:r>
            <a:r>
              <a:rPr lang="en-US" sz="2400" dirty="0" smtClean="0"/>
              <a:t>the Office </a:t>
            </a:r>
            <a:r>
              <a:rPr lang="en-US" sz="2400" dirty="0"/>
              <a:t>of Youth Engagement regarding matters concerning </a:t>
            </a:r>
            <a:r>
              <a:rPr lang="en-US" sz="2400" dirty="0" smtClean="0"/>
              <a:t>homeless </a:t>
            </a:r>
            <a:r>
              <a:rPr lang="en-US" sz="2400" dirty="0"/>
              <a:t>children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400" dirty="0"/>
              <a:t>Identify children and youth </a:t>
            </a:r>
            <a:r>
              <a:rPr lang="en-US" sz="2400" dirty="0" smtClean="0"/>
              <a:t>experiencing homelessness/displacement</a:t>
            </a:r>
            <a:endParaRPr lang="en-US" sz="2400" dirty="0"/>
          </a:p>
          <a:p>
            <a:pPr lvl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400" dirty="0"/>
              <a:t>Assist with the immediate enrollment of homeless children and youth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400" dirty="0">
                <a:cs typeface="Times New Roman" pitchFamily="18" charset="0"/>
              </a:rPr>
              <a:t>Post public notice of educational rights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400" dirty="0">
                <a:cs typeface="Times New Roman" pitchFamily="18" charset="0"/>
              </a:rPr>
              <a:t>Inform parents, </a:t>
            </a:r>
            <a:r>
              <a:rPr lang="en-US" sz="2400" dirty="0" smtClean="0">
                <a:cs typeface="Times New Roman" pitchFamily="18" charset="0"/>
              </a:rPr>
              <a:t>guardians, </a:t>
            </a:r>
            <a:r>
              <a:rPr lang="en-US" sz="2400" dirty="0">
                <a:cs typeface="Times New Roman" pitchFamily="18" charset="0"/>
              </a:rPr>
              <a:t>or youth of educational and parent involvement opportunities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400" dirty="0"/>
              <a:t>Connect homeless students and parents with educational services and </a:t>
            </a:r>
            <a:r>
              <a:rPr lang="en-US" sz="2400" dirty="0" smtClean="0"/>
              <a:t>other community </a:t>
            </a:r>
            <a:r>
              <a:rPr lang="en-US" sz="2400" dirty="0"/>
              <a:t>resources (e.g. transportation assistance)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ea typeface="Geneva"/>
                <a:cs typeface="Geneva"/>
              </a:rPr>
              <a:t>Overview of Attendance Intervention  </a:t>
            </a:r>
            <a:r>
              <a:rPr lang="en-US" dirty="0" smtClean="0">
                <a:ea typeface="Geneva"/>
                <a:cs typeface="Geneva"/>
              </a:rPr>
              <a:t>SY  </a:t>
            </a:r>
            <a:r>
              <a:rPr lang="en-US" dirty="0">
                <a:ea typeface="Geneva"/>
                <a:cs typeface="Geneva"/>
              </a:rPr>
              <a:t>14-15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657225"/>
            <a:ext cx="8382000" cy="866775"/>
          </a:xfrm>
        </p:spPr>
        <p:txBody>
          <a:bodyPr/>
          <a:lstStyle/>
          <a:p>
            <a:r>
              <a:rPr lang="en-US" dirty="0" smtClean="0">
                <a:ea typeface="Geneva" pitchFamily="-110" charset="-128"/>
              </a:rPr>
              <a:t>Homeless Children &amp; Youth Program</a:t>
            </a:r>
          </a:p>
        </p:txBody>
      </p:sp>
    </p:spTree>
    <p:extLst>
      <p:ext uri="{BB962C8B-B14F-4D97-AF65-F5344CB8AC3E}">
        <p14:creationId xmlns:p14="http://schemas.microsoft.com/office/powerpoint/2010/main" val="106367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380999" y="685800"/>
            <a:ext cx="8382000" cy="605777"/>
          </a:xfrm>
        </p:spPr>
        <p:txBody>
          <a:bodyPr>
            <a:normAutofit fontScale="90000"/>
          </a:bodyPr>
          <a:lstStyle/>
          <a:p>
            <a:r>
              <a:rPr lang="en-US" sz="2300" b="1" dirty="0" smtClean="0"/>
              <a:t>Student Attendance &amp; Support Services </a:t>
            </a:r>
            <a:br>
              <a:rPr lang="en-US" sz="2300" b="1" dirty="0" smtClean="0"/>
            </a:br>
            <a:r>
              <a:rPr lang="en-US" sz="2300" b="1" dirty="0" smtClean="0"/>
              <a:t>Contact Information &amp; Cluster </a:t>
            </a:r>
            <a:r>
              <a:rPr lang="en-US" sz="2700" b="1" dirty="0" smtClean="0"/>
              <a:t>Assignments</a:t>
            </a:r>
            <a:r>
              <a:rPr lang="en-US" sz="2300" b="1" dirty="0" smtClean="0"/>
              <a:t> (SY 14-15)</a:t>
            </a:r>
            <a:endParaRPr lang="en-US" sz="2300" b="1" dirty="0" smtClean="0">
              <a:solidFill>
                <a:schemeClr val="tx2"/>
              </a:solidFill>
              <a:ea typeface="Geneva"/>
              <a:cs typeface="Geneva"/>
            </a:endParaRPr>
          </a:p>
        </p:txBody>
      </p:sp>
      <p:sp>
        <p:nvSpPr>
          <p:cNvPr id="51202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ea typeface="Geneva"/>
                <a:cs typeface="Geneva"/>
              </a:rPr>
              <a:t>Overview of Attendance Intervention  SY  14-15</a:t>
            </a:r>
          </a:p>
          <a:p>
            <a:endParaRPr lang="en-US" dirty="0" smtClean="0">
              <a:ea typeface="Geneva"/>
              <a:cs typeface="Geneva"/>
            </a:endParaRPr>
          </a:p>
        </p:txBody>
      </p:sp>
      <p:sp>
        <p:nvSpPr>
          <p:cNvPr id="51203" name="Date Placeholder 4"/>
          <p:cNvSpPr>
            <a:spLocks noGrp="1"/>
          </p:cNvSpPr>
          <p:nvPr>
            <p:ph type="dt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ea typeface="Geneva"/>
              </a:rPr>
              <a:t>District of Columbia Public Schools  | April 28, 2015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920453"/>
              </p:ext>
            </p:extLst>
          </p:nvPr>
        </p:nvGraphicFramePr>
        <p:xfrm>
          <a:off x="381000" y="1371601"/>
          <a:ext cx="8381999" cy="5125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2476"/>
                <a:gridCol w="2270848"/>
                <a:gridCol w="3598675"/>
              </a:tblGrid>
              <a:tr h="29752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Andrea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Allen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Director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hlinkClick r:id="rId2"/>
                        </a:rPr>
                        <a:t>andrea.allen@dc.gov</a:t>
                      </a:r>
                      <a:endParaRPr lang="en-US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752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Student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Attendance Specialists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Cluster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Contact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50579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Andrew</a:t>
                      </a:r>
                      <a:r>
                        <a:rPr lang="en-US" sz="1400" baseline="0" dirty="0" smtClean="0"/>
                        <a:t> Brown</a:t>
                      </a:r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1,</a:t>
                      </a:r>
                      <a:r>
                        <a:rPr lang="en-US" sz="1400" baseline="0" dirty="0" smtClean="0"/>
                        <a:t> 4</a:t>
                      </a:r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hlinkClick r:id="rId3"/>
                        </a:rPr>
                        <a:t>andrew.brown@dc.gov</a:t>
                      </a:r>
                      <a:endParaRPr lang="en-US" sz="1400" dirty="0" smtClean="0"/>
                    </a:p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579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Debra</a:t>
                      </a:r>
                      <a:r>
                        <a:rPr lang="en-US" sz="1400" baseline="0" dirty="0" smtClean="0"/>
                        <a:t> Reed</a:t>
                      </a:r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3,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Support Services</a:t>
                      </a:r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hlinkClick r:id="rId4"/>
                        </a:rPr>
                        <a:t>debra.reed@dc.gov</a:t>
                      </a:r>
                      <a:endParaRPr lang="en-US" sz="1400" dirty="0"/>
                    </a:p>
                    <a:p>
                      <a:pPr algn="ctr"/>
                      <a:endParaRPr lang="en-US" sz="14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579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Mentoria</a:t>
                      </a:r>
                      <a:r>
                        <a:rPr lang="en-US" sz="1400" baseline="0" dirty="0" smtClean="0"/>
                        <a:t> Washington</a:t>
                      </a:r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2,</a:t>
                      </a:r>
                      <a:r>
                        <a:rPr lang="en-US" sz="1400" baseline="0" dirty="0" smtClean="0"/>
                        <a:t> 5</a:t>
                      </a:r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hlinkClick r:id="rId5"/>
                        </a:rPr>
                        <a:t>mentoria.washington@dc.gov</a:t>
                      </a:r>
                      <a:endParaRPr lang="en-US" sz="1400" dirty="0" smtClean="0"/>
                    </a:p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57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6,</a:t>
                      </a:r>
                      <a:r>
                        <a:rPr lang="en-US" sz="1400" baseline="0" dirty="0" smtClean="0"/>
                        <a:t> 7</a:t>
                      </a:r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57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Kimberly</a:t>
                      </a:r>
                      <a:r>
                        <a:rPr lang="en-US" sz="1400" baseline="0" dirty="0" smtClean="0"/>
                        <a:t> Mayes</a:t>
                      </a:r>
                      <a:endParaRPr lang="en-US" sz="1400" dirty="0" smtClean="0"/>
                    </a:p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hlinkClick r:id="rId6"/>
                        </a:rPr>
                        <a:t>kimberly.mayes@dc.gov</a:t>
                      </a:r>
                      <a:endParaRPr lang="en-US" sz="1400" dirty="0" smtClean="0"/>
                    </a:p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685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Joshua Thomas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hlinkClick r:id="rId7"/>
                        </a:rPr>
                        <a:t>joshua.thomas@dc.gov</a:t>
                      </a:r>
                      <a:endParaRPr lang="en-US" sz="14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752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Student Support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Services</a:t>
                      </a:r>
                      <a:endParaRPr lang="en-US" sz="1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Contact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50579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Channon Adams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Homeless Children</a:t>
                      </a:r>
                      <a:r>
                        <a:rPr lang="en-US" sz="1400" baseline="0" dirty="0" smtClean="0"/>
                        <a:t> &amp; Youth Program Specialist</a:t>
                      </a:r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hlinkClick r:id="rId8"/>
                        </a:rPr>
                        <a:t>Channon.adams@dc.gov</a:t>
                      </a:r>
                      <a:endParaRPr lang="en-US" sz="1400" dirty="0" smtClean="0"/>
                    </a:p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497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Sharon Farewell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Student Attendance &amp; Support Services Assistant</a:t>
                      </a:r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hlinkClick r:id="rId9"/>
                        </a:rPr>
                        <a:t>sharon.farewell@dc.gov</a:t>
                      </a:r>
                      <a:endParaRPr lang="en-US" sz="1400" dirty="0" smtClean="0"/>
                    </a:p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430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&amp; 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ea typeface="Geneva"/>
                <a:cs typeface="Geneva"/>
              </a:rPr>
              <a:t>Overview of Attendance Intervention  SY  14-15</a:t>
            </a:r>
          </a:p>
          <a:p>
            <a:endParaRPr lang="en-US" dirty="0"/>
          </a:p>
        </p:txBody>
      </p:sp>
      <p:pic>
        <p:nvPicPr>
          <p:cNvPr id="3074" name="Picture 2" descr="C:\Users\andrea.allen\AppData\Local\Microsoft\Windows\Temporary Internet Files\Content.IE5\RVBCHSI8\MC900282178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5000"/>
            <a:ext cx="3502467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6471293"/>
            <a:ext cx="67818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900" dirty="0">
                <a:solidFill>
                  <a:srgbClr val="005283"/>
                </a:solidFill>
                <a:cs typeface="Arial" pitchFamily="34" charset="0"/>
              </a:rPr>
              <a:t>District of Columbia Public Schools  </a:t>
            </a:r>
            <a:r>
              <a:rPr lang="en-US" altLang="en-US" sz="900" dirty="0" smtClean="0">
                <a:solidFill>
                  <a:srgbClr val="BFBFBF"/>
                </a:solidFill>
                <a:cs typeface="Arial" pitchFamily="34" charset="0"/>
              </a:rPr>
              <a:t>|</a:t>
            </a:r>
            <a:r>
              <a:rPr lang="en-US" altLang="en-US" sz="900" dirty="0" smtClean="0">
                <a:solidFill>
                  <a:srgbClr val="005283"/>
                </a:solidFill>
                <a:cs typeface="Arial" pitchFamily="34" charset="0"/>
              </a:rPr>
              <a:t>  April 28, 2015</a:t>
            </a:r>
            <a:endParaRPr lang="en-US" altLang="en-US" sz="900" dirty="0">
              <a:solidFill>
                <a:srgbClr val="00528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20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8"/>
          <p:cNvGraphicFramePr>
            <a:graphicFrameLocks noChangeAspect="1"/>
          </p:cNvGraphicFramePr>
          <p:nvPr/>
        </p:nvGraphicFramePr>
        <p:xfrm>
          <a:off x="990600" y="1981200"/>
          <a:ext cx="7627938" cy="396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Worksheet" r:id="rId5" imgW="8763000" imgH="5010150" progId="Excel.Sheet.8">
                  <p:embed/>
                </p:oleObj>
              </mc:Choice>
              <mc:Fallback>
                <p:oleObj name="Worksheet" r:id="rId5" imgW="8763000" imgH="501015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981200"/>
                        <a:ext cx="7627938" cy="3963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6"/>
          <p:cNvSpPr txBox="1">
            <a:spLocks noChangeArrowheads="1"/>
          </p:cNvSpPr>
          <p:nvPr/>
        </p:nvSpPr>
        <p:spPr bwMode="auto">
          <a:xfrm>
            <a:off x="1520142" y="5867400"/>
            <a:ext cx="6858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dirty="0"/>
              <a:t>Source:  ECLS-K  data analyzed by National Center for Children in Poverty (NCCP) </a:t>
            </a:r>
          </a:p>
          <a:p>
            <a:pPr algn="ctr"/>
            <a:r>
              <a:rPr lang="en-US" sz="1000" dirty="0"/>
              <a:t>Note: Average academic performance reflects results of direct cognitive assessments </a:t>
            </a:r>
            <a:br>
              <a:rPr lang="en-US" sz="1000" dirty="0"/>
            </a:br>
            <a:r>
              <a:rPr lang="en-US" sz="1000" dirty="0"/>
              <a:t>conducted for ECLS-K.  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1143000" y="1600200"/>
            <a:ext cx="693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Grade Math and Reading Performance By K Attendance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Attendance Matters: Long-term Impact of Chronic Kindergarten Absence Greatest for Low-Income Children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ea typeface="Geneva"/>
                <a:cs typeface="Geneva"/>
              </a:rPr>
              <a:t>Overview of Attendance Intervention  SY  14-15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District of Columbia Public Schools  | April 28,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37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Chronic Absenteeism Matters?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Nationally 1 in 10 kindergartners and 1</a:t>
            </a:r>
            <a:r>
              <a:rPr lang="en-US" baseline="30000" dirty="0" smtClean="0"/>
              <a:t>st</a:t>
            </a:r>
            <a:r>
              <a:rPr lang="en-US" dirty="0" smtClean="0"/>
              <a:t> graders misses </a:t>
            </a:r>
            <a:r>
              <a:rPr lang="en-US" b="1" dirty="0" smtClean="0"/>
              <a:t>one month </a:t>
            </a:r>
            <a:r>
              <a:rPr lang="en-US" dirty="0" smtClean="0"/>
              <a:t>of school every year</a:t>
            </a:r>
          </a:p>
          <a:p>
            <a:endParaRPr lang="en-US" dirty="0" smtClean="0"/>
          </a:p>
          <a:p>
            <a:r>
              <a:rPr lang="en-US" dirty="0" smtClean="0"/>
              <a:t>Children unable to make up for time on task have poor performance in later grades</a:t>
            </a:r>
          </a:p>
          <a:p>
            <a:endParaRPr lang="en-US" dirty="0" smtClean="0"/>
          </a:p>
          <a:p>
            <a:r>
              <a:rPr lang="en-US" dirty="0" smtClean="0"/>
              <a:t>All students are affected when teachers spend time reviewing concepts for children who missed the lesson the first time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ea typeface="Geneva"/>
                <a:cs typeface="Geneva"/>
              </a:rPr>
              <a:t>Overview of Attendance Intervention  SY  14-15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6260" y="6488668"/>
            <a:ext cx="61722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900" dirty="0">
                <a:solidFill>
                  <a:srgbClr val="005283"/>
                </a:solidFill>
                <a:cs typeface="Arial" pitchFamily="34" charset="0"/>
              </a:rPr>
              <a:t>District of Columbia Public Schools  </a:t>
            </a:r>
            <a:r>
              <a:rPr lang="en-US" altLang="en-US" sz="900" dirty="0">
                <a:solidFill>
                  <a:srgbClr val="BFBFBF"/>
                </a:solidFill>
                <a:cs typeface="Arial" pitchFamily="34" charset="0"/>
              </a:rPr>
              <a:t>|</a:t>
            </a:r>
            <a:r>
              <a:rPr lang="en-US" altLang="en-US" sz="900" dirty="0">
                <a:solidFill>
                  <a:srgbClr val="005283"/>
                </a:solidFill>
                <a:cs typeface="Arial" pitchFamily="34" charset="0"/>
              </a:rPr>
              <a:t>  </a:t>
            </a:r>
            <a:r>
              <a:rPr lang="en-US" altLang="en-US" sz="900" dirty="0" smtClean="0">
                <a:solidFill>
                  <a:srgbClr val="005283"/>
                </a:solidFill>
                <a:cs typeface="Arial" pitchFamily="34" charset="0"/>
              </a:rPr>
              <a:t>April 28, 2015</a:t>
            </a:r>
            <a:endParaRPr lang="en-US" altLang="en-US" sz="900" dirty="0">
              <a:solidFill>
                <a:srgbClr val="005283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1624012" y="5864104"/>
            <a:ext cx="6411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dirty="0"/>
              <a:t>Source: </a:t>
            </a:r>
            <a:r>
              <a:rPr lang="en-US" sz="1000" dirty="0" err="1"/>
              <a:t>Allensworth</a:t>
            </a:r>
            <a:r>
              <a:rPr lang="en-US" sz="1000" dirty="0"/>
              <a:t> &amp; Easton, </a:t>
            </a:r>
            <a:r>
              <a:rPr lang="en-US" sz="1000" i="1" dirty="0"/>
              <a:t>What Matters for Staying On-Track and Graduating in </a:t>
            </a:r>
            <a:br>
              <a:rPr lang="en-US" sz="1000" i="1" dirty="0"/>
            </a:br>
            <a:r>
              <a:rPr lang="en-US" sz="1000" i="1" dirty="0"/>
              <a:t>Chicago Public Schools</a:t>
            </a:r>
            <a:r>
              <a:rPr lang="en-US" sz="1000" dirty="0"/>
              <a:t>, Consortium on Chicago School Research at U of C, July 2007</a:t>
            </a:r>
          </a:p>
        </p:txBody>
      </p:sp>
      <p:sp>
        <p:nvSpPr>
          <p:cNvPr id="23557" name="TextBox 1"/>
          <p:cNvSpPr txBox="1">
            <a:spLocks noChangeArrowheads="1"/>
          </p:cNvSpPr>
          <p:nvPr/>
        </p:nvSpPr>
        <p:spPr bwMode="auto">
          <a:xfrm>
            <a:off x="2133600" y="35814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Need to recolor chart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Why Attendance Matters: 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Grade Attendance Predicts Graduation for Students of All Economic Backgrounds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ea typeface="Geneva"/>
                <a:cs typeface="Geneva"/>
              </a:rPr>
              <a:t>Overview of Attendance Intervention  SY  14-15</a:t>
            </a:r>
          </a:p>
          <a:p>
            <a:endParaRPr lang="en-US" dirty="0"/>
          </a:p>
        </p:txBody>
      </p:sp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600200"/>
            <a:ext cx="6892925" cy="426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6096000" y="1981200"/>
            <a:ext cx="2819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/>
              <a:t>Note:  This Chicago study found attendance was a stronger graduation predictor than 8th grade test scores. 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District of Columbia Public Schools  | April 28,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44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DCPS Examples of Excused and Unexcused Absences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ea typeface="Geneva"/>
                <a:cs typeface="Geneva"/>
              </a:rPr>
              <a:t>Overview of Attendance Intervention  SY  14-15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0919" y="1575321"/>
            <a:ext cx="4038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latin typeface="+mn-lt"/>
              </a:rPr>
              <a:t>Excused absences </a:t>
            </a:r>
            <a:r>
              <a:rPr lang="en-US" sz="1600" b="1" dirty="0" smtClean="0">
                <a:latin typeface="+mn-lt"/>
              </a:rPr>
              <a:t>are when school‐aged students are absent from school with a valid excuse and parental approval.</a:t>
            </a:r>
            <a:endParaRPr lang="en-US" sz="1400" b="1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Excused absences include:</a:t>
            </a:r>
          </a:p>
          <a:p>
            <a:pPr marL="233363" indent="-233363">
              <a:buFont typeface="Arial" pitchFamily="34" charset="0"/>
              <a:buChar char="•"/>
            </a:pPr>
            <a:r>
              <a:rPr lang="en-US" sz="1600" dirty="0" smtClean="0">
                <a:latin typeface="+mn-lt"/>
              </a:rPr>
              <a:t>Student illness (a doctor’s note is required if a studentis absent for more than 5 days);</a:t>
            </a:r>
          </a:p>
          <a:p>
            <a:pPr marL="233363" indent="-233363">
              <a:buFont typeface="Arial" pitchFamily="34" charset="0"/>
              <a:buChar char="•"/>
            </a:pPr>
            <a:r>
              <a:rPr lang="en-US" sz="1600" dirty="0" smtClean="0">
                <a:latin typeface="+mn-lt"/>
              </a:rPr>
              <a:t>Death in the student’s immediate family;</a:t>
            </a:r>
          </a:p>
          <a:p>
            <a:pPr marL="233363" indent="-233363">
              <a:buFont typeface="Arial" pitchFamily="34" charset="0"/>
              <a:buChar char="•"/>
            </a:pPr>
            <a:r>
              <a:rPr lang="en-US" sz="1600" dirty="0" smtClean="0">
                <a:latin typeface="+mn-lt"/>
              </a:rPr>
              <a:t>Necessity for a student to attend a judicial proceeding as a plaintiff, defendant, witness or juror;</a:t>
            </a:r>
          </a:p>
          <a:p>
            <a:pPr marL="233363" indent="-233363">
              <a:buFont typeface="Arial" pitchFamily="34" charset="0"/>
              <a:buChar char="•"/>
            </a:pPr>
            <a:r>
              <a:rPr lang="en-US" sz="1600" dirty="0" smtClean="0">
                <a:latin typeface="+mn-lt"/>
              </a:rPr>
              <a:t>Observance of a religious holiday;</a:t>
            </a:r>
          </a:p>
          <a:p>
            <a:pPr marL="233363" indent="-233363">
              <a:buFont typeface="Arial" pitchFamily="34" charset="0"/>
              <a:buChar char="•"/>
            </a:pPr>
            <a:r>
              <a:rPr lang="en-US" sz="1600" dirty="0" smtClean="0">
                <a:latin typeface="+mn-lt"/>
              </a:rPr>
              <a:t>Temporary school closings due to weather, unsafe conditions or other emergencies;</a:t>
            </a:r>
          </a:p>
          <a:p>
            <a:pPr marL="233363" indent="-233363">
              <a:buFont typeface="Arial" pitchFamily="34" charset="0"/>
              <a:buChar char="•"/>
            </a:pPr>
            <a:r>
              <a:rPr lang="en-US" sz="1600" dirty="0" smtClean="0">
                <a:latin typeface="+mn-lt"/>
              </a:rPr>
              <a:t>Medical reasons such as a doctor’s appointment (a doctor’s note is required);</a:t>
            </a:r>
          </a:p>
          <a:p>
            <a:pPr marL="233363" indent="-233363">
              <a:buFont typeface="Arial" pitchFamily="34" charset="0"/>
              <a:buChar char="•"/>
            </a:pPr>
            <a:r>
              <a:rPr lang="en-US" sz="1600" dirty="0" smtClean="0">
                <a:latin typeface="+mn-lt"/>
              </a:rPr>
              <a:t>Failure of DC to provide transportation where legally responsible;</a:t>
            </a:r>
          </a:p>
          <a:p>
            <a:pPr marL="233363" indent="-233363">
              <a:buFont typeface="Arial" pitchFamily="34" charset="0"/>
              <a:buChar char="•"/>
            </a:pPr>
            <a:r>
              <a:rPr lang="en-US" sz="1600" dirty="0" smtClean="0"/>
              <a:t>Visiting a parent in the military </a:t>
            </a:r>
            <a:endParaRPr lang="en-US" sz="1600" dirty="0" smtClean="0">
              <a:latin typeface="+mn-lt"/>
            </a:endParaRPr>
          </a:p>
          <a:p>
            <a:pPr marL="233363" indent="-233363">
              <a:buFont typeface="Arial" pitchFamily="34" charset="0"/>
              <a:buChar char="•"/>
            </a:pPr>
            <a:r>
              <a:rPr lang="en-US" sz="1600" dirty="0" smtClean="0">
                <a:latin typeface="+mn-lt"/>
              </a:rPr>
              <a:t>Emergency circumstances approved by DCPS.</a:t>
            </a:r>
            <a:endParaRPr lang="en-US" sz="16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1564910"/>
            <a:ext cx="4191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latin typeface="+mn-lt"/>
              </a:rPr>
              <a:t>Unexcused absences </a:t>
            </a:r>
            <a:r>
              <a:rPr lang="en-US" sz="1600" b="1" dirty="0" smtClean="0">
                <a:latin typeface="+mn-lt"/>
              </a:rPr>
              <a:t>are when school‐aged students are absent from school without a valid excuse, with or without parental</a:t>
            </a:r>
          </a:p>
          <a:p>
            <a:r>
              <a:rPr lang="en-US" sz="1600" b="1" dirty="0" smtClean="0">
                <a:latin typeface="+mn-lt"/>
              </a:rPr>
              <a:t>approval. </a:t>
            </a:r>
          </a:p>
          <a:p>
            <a:r>
              <a:rPr lang="en-US" sz="1600" dirty="0" smtClean="0">
                <a:latin typeface="+mn-lt"/>
              </a:rPr>
              <a:t>Examples of unexcused absences include: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sz="1600" dirty="0" smtClean="0">
                <a:latin typeface="+mn-lt"/>
              </a:rPr>
              <a:t>Babysitting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sz="1600" dirty="0" smtClean="0">
                <a:latin typeface="+mn-lt"/>
              </a:rPr>
              <a:t>Shopping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sz="1600" dirty="0" smtClean="0">
                <a:latin typeface="+mn-lt"/>
              </a:rPr>
              <a:t>Doing errands 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sz="1600" dirty="0" smtClean="0">
                <a:latin typeface="+mn-lt"/>
              </a:rPr>
              <a:t>Oversleeping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sz="1600" dirty="0" smtClean="0">
                <a:latin typeface="+mn-lt"/>
              </a:rPr>
              <a:t>Cutting classes 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sz="1600" dirty="0" smtClean="0">
                <a:latin typeface="+mn-lt"/>
              </a:rPr>
              <a:t>Job hunting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sz="1600" dirty="0" smtClean="0"/>
              <a:t>Vacation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sz="1600" dirty="0" smtClean="0">
                <a:latin typeface="+mn-lt"/>
              </a:rPr>
              <a:t>Parent’s illness</a:t>
            </a:r>
            <a:endParaRPr lang="en-US" sz="1600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6476663"/>
            <a:ext cx="69342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900" dirty="0">
                <a:solidFill>
                  <a:srgbClr val="005283"/>
                </a:solidFill>
                <a:cs typeface="Arial" pitchFamily="34" charset="0"/>
              </a:rPr>
              <a:t>District of Columbia Public Schools  </a:t>
            </a:r>
            <a:r>
              <a:rPr lang="en-US" altLang="en-US" sz="900" dirty="0">
                <a:solidFill>
                  <a:srgbClr val="BFBFBF"/>
                </a:solidFill>
                <a:cs typeface="Arial" pitchFamily="34" charset="0"/>
              </a:rPr>
              <a:t>|</a:t>
            </a:r>
            <a:r>
              <a:rPr lang="en-US" altLang="en-US" sz="900" dirty="0">
                <a:solidFill>
                  <a:srgbClr val="005283"/>
                </a:solidFill>
                <a:cs typeface="Arial" pitchFamily="34" charset="0"/>
              </a:rPr>
              <a:t>  </a:t>
            </a:r>
            <a:r>
              <a:rPr lang="en-US" altLang="en-US" sz="900" dirty="0" smtClean="0">
                <a:solidFill>
                  <a:srgbClr val="005283"/>
                </a:solidFill>
                <a:cs typeface="Arial" pitchFamily="34" charset="0"/>
              </a:rPr>
              <a:t>April 28, 2015</a:t>
            </a:r>
            <a:endParaRPr lang="en-US" altLang="en-US" sz="900" dirty="0">
              <a:solidFill>
                <a:srgbClr val="005283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sz="2600" dirty="0" smtClean="0">
                <a:solidFill>
                  <a:schemeClr val="tx2"/>
                </a:solidFill>
              </a:rPr>
              <a:t>      Strategies to Increase In-Seat Attendance for All Students</a:t>
            </a:r>
            <a:endParaRPr lang="en-US" sz="2600" dirty="0">
              <a:solidFill>
                <a:schemeClr val="tx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ea typeface="Geneva"/>
                <a:cs typeface="Geneva"/>
              </a:rPr>
              <a:t>Overview of Attendance Intervention  SY  14-15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3"/>
          </p:nvPr>
        </p:nvSpPr>
        <p:spPr>
          <a:xfrm>
            <a:off x="381000" y="6477000"/>
            <a:ext cx="60198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District of Columbia Public Schools  | April 28, 2015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820023" y="1940171"/>
            <a:ext cx="7423225" cy="121005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n-US" sz="2000" b="1" dirty="0" smtClean="0">
                <a:solidFill>
                  <a:schemeClr val="tx1"/>
                </a:solidFill>
              </a:rPr>
              <a:t>Strategy 1: Reduce Truancy. </a:t>
            </a:r>
            <a:r>
              <a:rPr lang="en-US" i="1" dirty="0" smtClean="0">
                <a:solidFill>
                  <a:schemeClr val="tx1"/>
                </a:solidFill>
              </a:rPr>
              <a:t>Comply with all legal requirements, including </a:t>
            </a:r>
            <a:r>
              <a:rPr lang="en-US" sz="2000" i="1" dirty="0" smtClean="0">
                <a:solidFill>
                  <a:schemeClr val="tx1"/>
                </a:solidFill>
              </a:rPr>
              <a:t>conducting</a:t>
            </a:r>
            <a:r>
              <a:rPr lang="en-US" i="1" dirty="0" smtClean="0">
                <a:solidFill>
                  <a:schemeClr val="tx1"/>
                </a:solidFill>
              </a:rPr>
              <a:t> SST meetings (providing supports/interventions) and making mandated CFSA and Court referrals.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20023" y="3332285"/>
            <a:ext cx="7423225" cy="116351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n-US" sz="2000" b="1" dirty="0" smtClean="0">
                <a:solidFill>
                  <a:schemeClr val="tx1"/>
                </a:solidFill>
              </a:rPr>
              <a:t>Strategy 2: Reduce Excused Absences. </a:t>
            </a:r>
            <a:r>
              <a:rPr lang="en-US" i="1" dirty="0" smtClean="0">
                <a:solidFill>
                  <a:schemeClr val="tx1"/>
                </a:solidFill>
              </a:rPr>
              <a:t>Prioritizing daily attendance. Some 40/40 schools have already begun prioritizing excused absences.  </a:t>
            </a:r>
          </a:p>
        </p:txBody>
      </p:sp>
      <p:sp>
        <p:nvSpPr>
          <p:cNvPr id="8" name="Oval 7"/>
          <p:cNvSpPr/>
          <p:nvPr/>
        </p:nvSpPr>
        <p:spPr>
          <a:xfrm>
            <a:off x="381000" y="951982"/>
            <a:ext cx="489140" cy="49581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20023" y="4703885"/>
            <a:ext cx="7423225" cy="116351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n-US" sz="2000" b="1" dirty="0" smtClean="0">
                <a:solidFill>
                  <a:schemeClr val="tx1"/>
                </a:solidFill>
              </a:rPr>
              <a:t>Strategy 3: Reduce Suspensions. </a:t>
            </a:r>
            <a:r>
              <a:rPr lang="en-US" i="1" dirty="0" smtClean="0">
                <a:solidFill>
                  <a:schemeClr val="tx1"/>
                </a:solidFill>
              </a:rPr>
              <a:t>Suspensions count as excused absences and against In-Seat Attendance. This work will be an ongoing focus for the Student Discipline team. </a:t>
            </a:r>
            <a:endParaRPr lang="en-US" sz="1600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27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1"/>
          <p:cNvSpPr txBox="1"/>
          <p:nvPr/>
        </p:nvSpPr>
        <p:spPr>
          <a:xfrm>
            <a:off x="199707" y="4773091"/>
            <a:ext cx="952500" cy="361026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effectLst/>
                <a:ea typeface="Calibri"/>
                <a:cs typeface="Times New Roman"/>
              </a:rPr>
              <a:t>Teacher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49928455"/>
              </p:ext>
            </p:extLst>
          </p:nvPr>
        </p:nvGraphicFramePr>
        <p:xfrm>
          <a:off x="-76200" y="1038044"/>
          <a:ext cx="9220200" cy="4057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Bent-Up Arrow 3"/>
          <p:cNvSpPr/>
          <p:nvPr/>
        </p:nvSpPr>
        <p:spPr>
          <a:xfrm flipV="1">
            <a:off x="5562600" y="1545271"/>
            <a:ext cx="2628900" cy="512445"/>
          </a:xfrm>
          <a:prstGeom prst="bentUpArrow">
            <a:avLst/>
          </a:prstGeom>
          <a:solidFill>
            <a:schemeClr val="bg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Bent-Up Arrow 4"/>
          <p:cNvSpPr/>
          <p:nvPr/>
        </p:nvSpPr>
        <p:spPr>
          <a:xfrm rot="10800000">
            <a:off x="514350" y="1496296"/>
            <a:ext cx="2743200" cy="512445"/>
          </a:xfrm>
          <a:prstGeom prst="bentUpArrow">
            <a:avLst/>
          </a:prstGeom>
          <a:solidFill>
            <a:schemeClr val="bg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Bent-Up Arrow 5"/>
          <p:cNvSpPr/>
          <p:nvPr/>
        </p:nvSpPr>
        <p:spPr>
          <a:xfrm>
            <a:off x="938212" y="4773091"/>
            <a:ext cx="371475" cy="438150"/>
          </a:xfrm>
          <a:prstGeom prst="bentUpArrow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Bent-Up Arrow 2"/>
          <p:cNvSpPr/>
          <p:nvPr/>
        </p:nvSpPr>
        <p:spPr>
          <a:xfrm flipH="1">
            <a:off x="12382" y="4781550"/>
            <a:ext cx="374650" cy="438150"/>
          </a:xfrm>
          <a:prstGeom prst="bentUpArrow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" name="Text Box 12"/>
          <p:cNvSpPr txBox="1"/>
          <p:nvPr/>
        </p:nvSpPr>
        <p:spPr>
          <a:xfrm>
            <a:off x="1876424" y="4819792"/>
            <a:ext cx="5905500" cy="628650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effectLst/>
                <a:ea typeface="Calibri"/>
                <a:cs typeface="Times New Roman"/>
              </a:rPr>
              <a:t>Attendance Student Support Team/ Attendance Designee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9" name="Text Box 9"/>
          <p:cNvSpPr txBox="1"/>
          <p:nvPr/>
        </p:nvSpPr>
        <p:spPr>
          <a:xfrm>
            <a:off x="3278241" y="1260754"/>
            <a:ext cx="2171700" cy="628650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ea typeface="Calibri"/>
                <a:cs typeface="Times New Roman"/>
              </a:rPr>
              <a:t>Unexcused Absences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10" name="Down Arrow Callout 9"/>
          <p:cNvSpPr/>
          <p:nvPr/>
        </p:nvSpPr>
        <p:spPr>
          <a:xfrm>
            <a:off x="227965" y="1809659"/>
            <a:ext cx="895985" cy="1104900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US" sz="2400">
                <a:solidFill>
                  <a:srgbClr val="000000"/>
                </a:solidFill>
                <a:effectLst/>
                <a:ea typeface="Calibri"/>
                <a:cs typeface="Times New Roman"/>
              </a:rPr>
              <a:t>1&amp;2</a:t>
            </a:r>
            <a:endParaRPr lang="en-US" sz="1100">
              <a:effectLst/>
              <a:ea typeface="Calibri"/>
              <a:cs typeface="Times New Roman"/>
            </a:endParaRPr>
          </a:p>
        </p:txBody>
      </p:sp>
      <p:sp>
        <p:nvSpPr>
          <p:cNvPr id="11" name="Down Arrow Callout 10"/>
          <p:cNvSpPr/>
          <p:nvPr/>
        </p:nvSpPr>
        <p:spPr>
          <a:xfrm>
            <a:off x="1438274" y="1809659"/>
            <a:ext cx="895350" cy="1104900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US" sz="2400">
                <a:solidFill>
                  <a:srgbClr val="000000"/>
                </a:solidFill>
                <a:effectLst/>
                <a:ea typeface="Calibri"/>
                <a:cs typeface="Times New Roman"/>
              </a:rPr>
              <a:t>3</a:t>
            </a:r>
            <a:endParaRPr lang="en-US" sz="1100">
              <a:effectLst/>
              <a:ea typeface="Calibri"/>
              <a:cs typeface="Times New Roman"/>
            </a:endParaRPr>
          </a:p>
        </p:txBody>
      </p:sp>
      <p:sp>
        <p:nvSpPr>
          <p:cNvPr id="12" name="Down Arrow Callout 11"/>
          <p:cNvSpPr/>
          <p:nvPr/>
        </p:nvSpPr>
        <p:spPr>
          <a:xfrm>
            <a:off x="2579427" y="1839912"/>
            <a:ext cx="895350" cy="1104900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US" sz="2400">
                <a:solidFill>
                  <a:srgbClr val="000000"/>
                </a:solidFill>
                <a:effectLst/>
                <a:ea typeface="Calibri"/>
                <a:cs typeface="Times New Roman"/>
              </a:rPr>
              <a:t>5</a:t>
            </a:r>
            <a:endParaRPr lang="en-US" sz="1100">
              <a:effectLst/>
              <a:ea typeface="Calibri"/>
              <a:cs typeface="Times New Roman"/>
            </a:endParaRPr>
          </a:p>
        </p:txBody>
      </p:sp>
      <p:sp>
        <p:nvSpPr>
          <p:cNvPr id="13" name="Down Arrow Callout 12"/>
          <p:cNvSpPr/>
          <p:nvPr/>
        </p:nvSpPr>
        <p:spPr>
          <a:xfrm>
            <a:off x="3810000" y="1843324"/>
            <a:ext cx="895350" cy="1104900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US" sz="2400">
                <a:solidFill>
                  <a:srgbClr val="000000"/>
                </a:solidFill>
                <a:effectLst/>
                <a:ea typeface="Calibri"/>
                <a:cs typeface="Times New Roman"/>
              </a:rPr>
              <a:t>7</a:t>
            </a:r>
            <a:endParaRPr lang="en-US" sz="1100">
              <a:effectLst/>
              <a:ea typeface="Calibri"/>
              <a:cs typeface="Times New Roman"/>
            </a:endParaRPr>
          </a:p>
        </p:txBody>
      </p:sp>
      <p:sp>
        <p:nvSpPr>
          <p:cNvPr id="14" name="Down Arrow Callout 13"/>
          <p:cNvSpPr/>
          <p:nvPr/>
        </p:nvSpPr>
        <p:spPr>
          <a:xfrm>
            <a:off x="5000625" y="1843324"/>
            <a:ext cx="895350" cy="1104900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*10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15" name="Down Arrow Callout 14"/>
          <p:cNvSpPr/>
          <p:nvPr/>
        </p:nvSpPr>
        <p:spPr>
          <a:xfrm>
            <a:off x="6172200" y="1847328"/>
            <a:ext cx="895350" cy="1104900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US" sz="2400">
                <a:solidFill>
                  <a:srgbClr val="000000"/>
                </a:solidFill>
                <a:effectLst/>
                <a:ea typeface="Calibri"/>
                <a:cs typeface="Times New Roman"/>
              </a:rPr>
              <a:t>15</a:t>
            </a:r>
            <a:endParaRPr lang="en-US" sz="1100">
              <a:effectLst/>
              <a:ea typeface="Calibri"/>
              <a:cs typeface="Times New Roman"/>
            </a:endParaRPr>
          </a:p>
        </p:txBody>
      </p:sp>
      <p:sp>
        <p:nvSpPr>
          <p:cNvPr id="16" name="Down Arrow Callout 15"/>
          <p:cNvSpPr/>
          <p:nvPr/>
        </p:nvSpPr>
        <p:spPr>
          <a:xfrm>
            <a:off x="7400214" y="1883798"/>
            <a:ext cx="895350" cy="1104900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*20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17" name="Text Box 10"/>
          <p:cNvSpPr txBox="1"/>
          <p:nvPr/>
        </p:nvSpPr>
        <p:spPr>
          <a:xfrm>
            <a:off x="304800" y="676275"/>
            <a:ext cx="8458200" cy="47625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b="1">
                <a:solidFill>
                  <a:srgbClr val="FFFFFF"/>
                </a:solidFill>
                <a:effectLst/>
                <a:ea typeface="Calibri"/>
                <a:cs typeface="Times New Roman"/>
              </a:rPr>
              <a:t>DCPS ATTENDANCE PROTOCOL</a:t>
            </a:r>
            <a:endParaRPr lang="en-US" sz="1100">
              <a:effectLst/>
              <a:ea typeface="Calibri"/>
              <a:cs typeface="Times New Roman"/>
            </a:endParaRPr>
          </a:p>
        </p:txBody>
      </p:sp>
      <p:sp>
        <p:nvSpPr>
          <p:cNvPr id="20" name="Text Box 14"/>
          <p:cNvSpPr txBox="1"/>
          <p:nvPr/>
        </p:nvSpPr>
        <p:spPr>
          <a:xfrm>
            <a:off x="135390" y="5562600"/>
            <a:ext cx="4695825" cy="933450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100" b="1" dirty="0">
                <a:effectLst/>
                <a:ea typeface="Calibri"/>
                <a:cs typeface="Times New Roman"/>
              </a:rPr>
              <a:t>*10 Unexcused Absences:</a:t>
            </a:r>
            <a:r>
              <a:rPr lang="en-US" sz="1100" dirty="0">
                <a:effectLst/>
                <a:ea typeface="Calibri"/>
                <a:cs typeface="Times New Roman"/>
              </a:rPr>
              <a:t> Student becomes </a:t>
            </a:r>
            <a:r>
              <a:rPr lang="en-US" sz="1100" dirty="0" smtClean="0">
                <a:effectLst/>
                <a:ea typeface="Calibri"/>
                <a:cs typeface="Times New Roman"/>
              </a:rPr>
              <a:t> </a:t>
            </a:r>
            <a:r>
              <a:rPr lang="en-US" sz="1100" i="1" dirty="0">
                <a:effectLst/>
                <a:ea typeface="Calibri"/>
                <a:cs typeface="Times New Roman"/>
              </a:rPr>
              <a:t>chronically truant</a:t>
            </a:r>
            <a:r>
              <a:rPr lang="en-US" sz="1100" dirty="0">
                <a:effectLst/>
                <a:ea typeface="Calibri"/>
                <a:cs typeface="Times New Roman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sz="1100" b="1" dirty="0">
                <a:effectLst/>
              </a:rPr>
              <a:t>*20 Consecutive Absences:</a:t>
            </a:r>
            <a:r>
              <a:rPr lang="en-US" sz="1100" dirty="0">
                <a:effectLst/>
              </a:rPr>
              <a:t> Student can </a:t>
            </a:r>
            <a:r>
              <a:rPr lang="en-US" sz="1100" b="1" dirty="0">
                <a:effectLst/>
              </a:rPr>
              <a:t>ONLY</a:t>
            </a:r>
            <a:r>
              <a:rPr lang="en-US" sz="1100" dirty="0">
                <a:effectLst/>
              </a:rPr>
              <a:t> be withdrawn if entire Attendance </a:t>
            </a:r>
            <a:r>
              <a:rPr lang="en-US" sz="1100" dirty="0" smtClean="0">
                <a:effectLst/>
              </a:rPr>
              <a:t>Protocol </a:t>
            </a:r>
            <a:r>
              <a:rPr lang="en-US" sz="1100" dirty="0">
                <a:effectLst/>
              </a:rPr>
              <a:t>has been implemented</a:t>
            </a:r>
            <a:r>
              <a:rPr lang="en-US" dirty="0">
                <a:effectLst/>
              </a:rPr>
              <a:t>.</a:t>
            </a:r>
          </a:p>
        </p:txBody>
      </p:sp>
      <p:sp>
        <p:nvSpPr>
          <p:cNvPr id="21" name="Text Box 15"/>
          <p:cNvSpPr txBox="1"/>
          <p:nvPr/>
        </p:nvSpPr>
        <p:spPr>
          <a:xfrm>
            <a:off x="4831215" y="5562600"/>
            <a:ext cx="4143375" cy="93345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US" sz="1100" b="1" dirty="0">
                <a:effectLst/>
                <a:ea typeface="Calibri"/>
                <a:cs typeface="Times New Roman"/>
              </a:rPr>
              <a:t>Automated calls to absent students occur daily for </a:t>
            </a:r>
            <a:r>
              <a:rPr lang="en-US" sz="1100" b="1">
                <a:effectLst/>
                <a:ea typeface="Calibri"/>
                <a:cs typeface="Times New Roman"/>
              </a:rPr>
              <a:t>each </a:t>
            </a:r>
            <a:r>
              <a:rPr lang="en-US" sz="1100" b="1" smtClean="0">
                <a:effectLst/>
                <a:ea typeface="Calibri"/>
                <a:cs typeface="Times New Roman"/>
              </a:rPr>
              <a:t>missed period </a:t>
            </a:r>
            <a:r>
              <a:rPr lang="en-US" sz="1100" b="1" dirty="0">
                <a:effectLst/>
                <a:ea typeface="Calibri"/>
                <a:cs typeface="Times New Roman"/>
              </a:rPr>
              <a:t>and </a:t>
            </a:r>
            <a:r>
              <a:rPr lang="en-US" sz="1100" b="1" dirty="0" smtClean="0">
                <a:effectLst/>
                <a:ea typeface="Calibri"/>
                <a:cs typeface="Times New Roman"/>
              </a:rPr>
              <a:t>full-day </a:t>
            </a:r>
            <a:r>
              <a:rPr lang="en-US" sz="1100" b="1" dirty="0">
                <a:effectLst/>
                <a:ea typeface="Calibri"/>
                <a:cs typeface="Times New Roman"/>
              </a:rPr>
              <a:t>absence ONLY when absences are recorded the SAME DAY as absence. 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l"/>
              </a:tabLst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67325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31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36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Rectangle 37"/>
          <p:cNvSpPr>
            <a:spLocks noChangeArrowheads="1"/>
          </p:cNvSpPr>
          <p:nvPr/>
        </p:nvSpPr>
        <p:spPr bwMode="auto">
          <a:xfrm>
            <a:off x="0" y="4972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07" y="104775"/>
            <a:ext cx="2480313" cy="442913"/>
          </a:xfrm>
          <a:prstGeom prst="rect">
            <a:avLst/>
          </a:prstGeom>
        </p:spPr>
      </p:pic>
      <p:sp>
        <p:nvSpPr>
          <p:cNvPr id="27" name="Bent-Up Arrow 26"/>
          <p:cNvSpPr/>
          <p:nvPr/>
        </p:nvSpPr>
        <p:spPr>
          <a:xfrm flipH="1">
            <a:off x="1360488" y="4773091"/>
            <a:ext cx="374650" cy="438150"/>
          </a:xfrm>
          <a:prstGeom prst="bentUpArrow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8" name="Bent-Up Arrow 27"/>
          <p:cNvSpPr/>
          <p:nvPr/>
        </p:nvSpPr>
        <p:spPr>
          <a:xfrm>
            <a:off x="7924089" y="4752975"/>
            <a:ext cx="371475" cy="438150"/>
          </a:xfrm>
          <a:prstGeom prst="bentUpArrow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5250" y="6519041"/>
            <a:ext cx="63246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900" dirty="0">
                <a:solidFill>
                  <a:srgbClr val="005283"/>
                </a:solidFill>
                <a:cs typeface="Arial" pitchFamily="34" charset="0"/>
              </a:rPr>
              <a:t>District of Columbia Public Schools  </a:t>
            </a:r>
            <a:r>
              <a:rPr lang="en-US" altLang="en-US" sz="900" dirty="0">
                <a:solidFill>
                  <a:srgbClr val="BFBFBF"/>
                </a:solidFill>
                <a:cs typeface="Arial" pitchFamily="34" charset="0"/>
              </a:rPr>
              <a:t>|</a:t>
            </a:r>
            <a:r>
              <a:rPr lang="en-US" altLang="en-US" sz="900" dirty="0">
                <a:solidFill>
                  <a:srgbClr val="005283"/>
                </a:solidFill>
                <a:cs typeface="Arial" pitchFamily="34" charset="0"/>
              </a:rPr>
              <a:t>  </a:t>
            </a:r>
            <a:r>
              <a:rPr lang="en-US" altLang="en-US" sz="900" dirty="0" smtClean="0">
                <a:solidFill>
                  <a:srgbClr val="005283"/>
                </a:solidFill>
                <a:cs typeface="Arial" pitchFamily="34" charset="0"/>
              </a:rPr>
              <a:t>April 28, 2015</a:t>
            </a:r>
            <a:endParaRPr lang="en-US" altLang="en-US" sz="900" dirty="0">
              <a:solidFill>
                <a:srgbClr val="00528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10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Culture of Attendance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Establish school-wide Attendance Incentives.</a:t>
            </a:r>
          </a:p>
          <a:p>
            <a:r>
              <a:rPr lang="en-US" dirty="0" smtClean="0"/>
              <a:t>Early quality attendance interventions</a:t>
            </a:r>
          </a:p>
          <a:p>
            <a:pPr lvl="1"/>
            <a:r>
              <a:rPr lang="en-US" dirty="0" smtClean="0"/>
              <a:t>5 day meetings </a:t>
            </a:r>
          </a:p>
          <a:p>
            <a:pPr lvl="1"/>
            <a:r>
              <a:rPr lang="en-US" dirty="0" smtClean="0"/>
              <a:t>CFSA  and Court referrals</a:t>
            </a:r>
          </a:p>
          <a:p>
            <a:r>
              <a:rPr lang="en-US" dirty="0" smtClean="0"/>
              <a:t>Call home when students miss school.</a:t>
            </a:r>
          </a:p>
          <a:p>
            <a:r>
              <a:rPr lang="en-US" dirty="0" smtClean="0"/>
              <a:t>Only accept valid absences.</a:t>
            </a:r>
          </a:p>
          <a:p>
            <a:r>
              <a:rPr lang="en-US" dirty="0" smtClean="0"/>
              <a:t>Talk with students and parents about the impact of absences due to health related concerns on achievement. </a:t>
            </a:r>
          </a:p>
          <a:p>
            <a:r>
              <a:rPr lang="en-US" dirty="0" smtClean="0"/>
              <a:t>Regular SST meetings to discuss attendance issues and student health plan.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ea typeface="Geneva"/>
                <a:cs typeface="Geneva"/>
              </a:rPr>
              <a:t>Overview of Attendance Intervention  SY  14-15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6511750"/>
            <a:ext cx="65532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900" dirty="0">
                <a:solidFill>
                  <a:srgbClr val="005283"/>
                </a:solidFill>
                <a:cs typeface="Arial" pitchFamily="34" charset="0"/>
              </a:rPr>
              <a:t>District of Columbia Public Schools  </a:t>
            </a:r>
            <a:r>
              <a:rPr lang="en-US" altLang="en-US" sz="900" dirty="0">
                <a:solidFill>
                  <a:srgbClr val="BFBFBF"/>
                </a:solidFill>
                <a:cs typeface="Arial" pitchFamily="34" charset="0"/>
              </a:rPr>
              <a:t>|</a:t>
            </a:r>
            <a:r>
              <a:rPr lang="en-US" altLang="en-US" sz="900" dirty="0">
                <a:solidFill>
                  <a:srgbClr val="005283"/>
                </a:solidFill>
                <a:cs typeface="Arial" pitchFamily="34" charset="0"/>
              </a:rPr>
              <a:t>  </a:t>
            </a:r>
            <a:r>
              <a:rPr lang="en-US" altLang="en-US" sz="900" dirty="0" smtClean="0">
                <a:solidFill>
                  <a:srgbClr val="005283"/>
                </a:solidFill>
                <a:cs typeface="Arial" pitchFamily="34" charset="0"/>
              </a:rPr>
              <a:t>April 28, 2015</a:t>
            </a:r>
            <a:endParaRPr lang="en-US" altLang="en-US" sz="900" dirty="0">
              <a:solidFill>
                <a:srgbClr val="005283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12192</TotalTime>
  <Words>1954</Words>
  <Application>Microsoft Office PowerPoint</Application>
  <PresentationFormat>On-screen Show (4:3)</PresentationFormat>
  <Paragraphs>332</Paragraphs>
  <Slides>22</Slides>
  <Notes>4</Notes>
  <HiddenSlides>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Worksheet</vt:lpstr>
      <vt:lpstr> Attendance: The         of the Matter   Office of Youth of Engagement   2015</vt:lpstr>
      <vt:lpstr>Key Terms</vt:lpstr>
      <vt:lpstr>Why Attendance Matters: Long-term Impact of Chronic Kindergarten Absence Greatest for Low-Income Children</vt:lpstr>
      <vt:lpstr>Why Chronic Absenteeism Matters?</vt:lpstr>
      <vt:lpstr>Why Attendance Matters: 9th Grade Attendance Predicts Graduation for Students of All Economic Backgrounds</vt:lpstr>
      <vt:lpstr>DCPS Examples of Excused and Unexcused Absences</vt:lpstr>
      <vt:lpstr>      Strategies to Increase In-Seat Attendance for All Students</vt:lpstr>
      <vt:lpstr>PowerPoint Presentation</vt:lpstr>
      <vt:lpstr>Creating a Culture of Attendance</vt:lpstr>
      <vt:lpstr>Attendance Matters Poster Competition</vt:lpstr>
      <vt:lpstr>Attendance Matters Campaign</vt:lpstr>
      <vt:lpstr>How Did We Do?</vt:lpstr>
      <vt:lpstr>SST Process-Truancy Barriers</vt:lpstr>
      <vt:lpstr>SST Process-Truancy Barriers</vt:lpstr>
      <vt:lpstr>SST Process- Resources</vt:lpstr>
      <vt:lpstr>SST Process-Resources</vt:lpstr>
      <vt:lpstr>District Goals SY 14-15</vt:lpstr>
      <vt:lpstr>Homeless Children &amp; Youth Program</vt:lpstr>
      <vt:lpstr>Homeless Children &amp; Youth Program</vt:lpstr>
      <vt:lpstr>Homeless Children &amp; Youth Program</vt:lpstr>
      <vt:lpstr>Student Attendance &amp; Support Services  Contact Information &amp; Cluster Assignments (SY 14-15)</vt:lpstr>
      <vt:lpstr>Q &amp; A</vt:lpstr>
    </vt:vector>
  </TitlesOfParts>
  <Company>DC Government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Attendance  Instructional Superintendents Orientation July 22, 2011</dc:title>
  <dc:creator>amoretta.morris</dc:creator>
  <cp:lastModifiedBy>ServUS</cp:lastModifiedBy>
  <cp:revision>116</cp:revision>
  <cp:lastPrinted>2015-01-13T14:26:28Z</cp:lastPrinted>
  <dcterms:created xsi:type="dcterms:W3CDTF">2011-07-21T23:44:25Z</dcterms:created>
  <dcterms:modified xsi:type="dcterms:W3CDTF">2015-05-05T15:01:09Z</dcterms:modified>
</cp:coreProperties>
</file>