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7" r:id="rId4"/>
    <p:sldId id="268" r:id="rId5"/>
    <p:sldId id="337" r:id="rId6"/>
    <p:sldId id="333" r:id="rId7"/>
    <p:sldId id="334" r:id="rId8"/>
    <p:sldId id="335" r:id="rId9"/>
    <p:sldId id="336" r:id="rId10"/>
    <p:sldId id="269" r:id="rId11"/>
    <p:sldId id="338" r:id="rId12"/>
    <p:sldId id="270" r:id="rId13"/>
    <p:sldId id="280" r:id="rId14"/>
    <p:sldId id="282" r:id="rId15"/>
    <p:sldId id="256" r:id="rId16"/>
    <p:sldId id="257" r:id="rId17"/>
    <p:sldId id="258" r:id="rId18"/>
    <p:sldId id="259" r:id="rId19"/>
    <p:sldId id="261" r:id="rId20"/>
    <p:sldId id="260" r:id="rId21"/>
    <p:sldId id="262" r:id="rId22"/>
    <p:sldId id="263" r:id="rId23"/>
    <p:sldId id="272" r:id="rId24"/>
    <p:sldId id="281" r:id="rId25"/>
    <p:sldId id="339" r:id="rId26"/>
    <p:sldId id="274" r:id="rId27"/>
    <p:sldId id="273" r:id="rId28"/>
    <p:sldId id="275" r:id="rId29"/>
    <p:sldId id="276" r:id="rId30"/>
    <p:sldId id="278" r:id="rId31"/>
    <p:sldId id="277" r:id="rId32"/>
    <p:sldId id="279" r:id="rId33"/>
    <p:sldId id="264" r:id="rId34"/>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ks, Ashley (BEGA)" initials="CA(" lastIdx="4" clrIdx="0">
    <p:extLst>
      <p:ext uri="{19B8F6BF-5375-455C-9EA6-DF929625EA0E}">
        <p15:presenceInfo xmlns:p15="http://schemas.microsoft.com/office/powerpoint/2012/main" userId="S::ashley.cooks@dc.gov::41777617-e863-4170-8ee9-934d5234c5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507"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7DCE03B-1F54-47DC-BA0F-029C511B18D1}" type="datetimeFigureOut">
              <a:rPr lang="en-US" smtClean="0"/>
              <a:t>1/4/2022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BD762E2-14F4-4724-847B-D50C04C569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DCE03B-1F54-47DC-BA0F-029C511B18D1}"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DCE03B-1F54-47DC-BA0F-029C511B18D1}"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DCE03B-1F54-47DC-BA0F-029C511B18D1}"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7DCE03B-1F54-47DC-BA0F-029C511B18D1}" type="datetimeFigureOut">
              <a:rPr lang="en-US" smtClean="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762E2-14F4-4724-847B-D50C04C5693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7DCE03B-1F54-47DC-BA0F-029C511B18D1}"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762E2-14F4-4724-847B-D50C04C5693F}"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7DCE03B-1F54-47DC-BA0F-029C511B18D1}" type="datetimeFigureOut">
              <a:rPr lang="en-US" smtClean="0"/>
              <a:t>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762E2-14F4-4724-847B-D50C04C569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7DCE03B-1F54-47DC-BA0F-029C511B18D1}" type="datetimeFigureOut">
              <a:rPr lang="en-US" smtClean="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762E2-14F4-4724-847B-D50C04C5693F}"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CE03B-1F54-47DC-BA0F-029C511B18D1}"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762E2-14F4-4724-847B-D50C04C569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7DCE03B-1F54-47DC-BA0F-029C511B18D1}" type="datetimeFigureOut">
              <a:rPr lang="en-US" smtClean="0"/>
              <a:t>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762E2-14F4-4724-847B-D50C04C5693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7DCE03B-1F54-47DC-BA0F-029C511B18D1}" type="datetimeFigureOut">
              <a:rPr lang="en-US" smtClean="0"/>
              <a:t>1/4/2022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BD762E2-14F4-4724-847B-D50C04C5693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7DCE03B-1F54-47DC-BA0F-029C511B18D1}" type="datetimeFigureOut">
              <a:rPr lang="en-US" smtClean="0"/>
              <a:t>1/4/2022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D762E2-14F4-4724-847B-D50C04C5693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advance.lexis.com/document/documentlink/?pdmfid=1000516&amp;crid=c949ee5e-ca8c-423e-bfeb-f8112ed72186&amp;pddocfullpath=%2Fshared%2Fdocument%2Fstatutes-legislation%2Furn%3AcontentItem%3A8T18-X3X2-8T6X-7015-00000-00&amp;pdcontentcomponentid=5074&amp;pddoctitle=%C2%A7%E2%80%821-1162.27&amp;pdproductcontenttypeid=urn%3Apct%3A83&amp;pdiskwicview=false&amp;ecomp=ss9nk&amp;prid=db25bd7b-8052-4cf7-aed6-b1fc0a72d3d7"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s://advance.lexis.com/document/documentlink/?pdmfid=1000516&amp;crid=4519566a-fecc-4fc1-ba32-0b71f98a7b58&amp;pddocfullpath=%2Fshared%2Fdocument%2Fstatutes-legislation%2Furn%3AcontentItem%3A5CC4-MFP1-6NSS-B4M9-00000-00&amp;pdcontentcomponentid=5074&amp;pddoctitle=%C2%A7%E2%80%821-1162.28&amp;pdproductcontenttypeid=urn%3Apct%3A83&amp;pdiskwicview=false&amp;ecomp=ss9nk&amp;prid=c949ee5e-ca8c-423e-bfeb-f8112ed72186"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vance.lexis.com/api/document/collection/statutes-legislation/id/8W9G-BY32-D6RV-H2FS-00000-00?cite=D.C.%20Code%20%C2%A7%201-1161.01&amp;context=1000516"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GESeal_Final"/>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2000"/>
                    </a14:imgEffect>
                    <a14:imgEffect>
                      <a14:saturation sat="132000"/>
                    </a14:imgEffect>
                  </a14:imgLayer>
                </a14:imgProps>
              </a:ext>
              <a:ext uri="{28A0092B-C50C-407E-A947-70E740481C1C}">
                <a14:useLocalDpi xmlns:a14="http://schemas.microsoft.com/office/drawing/2010/main" val="0"/>
              </a:ext>
            </a:extLst>
          </a:blip>
          <a:srcRect/>
          <a:stretch>
            <a:fillRect/>
          </a:stretch>
        </p:blipFill>
        <p:spPr bwMode="auto">
          <a:xfrm>
            <a:off x="1854200" y="1989016"/>
            <a:ext cx="5486400" cy="4028232"/>
          </a:xfrm>
          <a:prstGeom prst="rect">
            <a:avLst/>
          </a:prstGeom>
          <a:noFill/>
          <a:ln>
            <a:noFill/>
          </a:ln>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37067"/>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4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469E-0508-4742-A127-91631B2BC55F}"/>
              </a:ext>
            </a:extLst>
          </p:cNvPr>
          <p:cNvSpPr>
            <a:spLocks noGrp="1"/>
          </p:cNvSpPr>
          <p:nvPr>
            <p:ph type="title"/>
          </p:nvPr>
        </p:nvSpPr>
        <p:spPr/>
        <p:txBody>
          <a:bodyPr/>
          <a:lstStyle/>
          <a:p>
            <a:r>
              <a:rPr lang="en-US" dirty="0"/>
              <a:t>Persons Required to Register</a:t>
            </a:r>
          </a:p>
        </p:txBody>
      </p:sp>
      <p:sp>
        <p:nvSpPr>
          <p:cNvPr id="3" name="Content Placeholder 2">
            <a:extLst>
              <a:ext uri="{FF2B5EF4-FFF2-40B4-BE49-F238E27FC236}">
                <a16:creationId xmlns:a16="http://schemas.microsoft.com/office/drawing/2014/main" id="{DDFDDD95-5C57-4700-BDC4-C4F7E2B4A761}"/>
              </a:ext>
            </a:extLst>
          </p:cNvPr>
          <p:cNvSpPr>
            <a:spLocks noGrp="1"/>
          </p:cNvSpPr>
          <p:nvPr>
            <p:ph idx="1"/>
          </p:nvPr>
        </p:nvSpPr>
        <p:spPr/>
        <p:txBody>
          <a:bodyPr>
            <a:normAutofit fontScale="77500" lnSpcReduction="20000"/>
          </a:bodyPr>
          <a:lstStyle/>
          <a:p>
            <a:r>
              <a:rPr lang="en-US" u="none" strike="noStrike" dirty="0">
                <a:solidFill>
                  <a:srgbClr val="212121"/>
                </a:solidFill>
                <a:effectLst/>
                <a:latin typeface="+mj-lt"/>
              </a:rPr>
              <a:t>A person shall register with the Director of Government Ethics pursuant to </a:t>
            </a:r>
            <a:r>
              <a:rPr lang="en-US" u="sng" dirty="0">
                <a:solidFill>
                  <a:srgbClr val="006EBB"/>
                </a:solidFill>
                <a:effectLst/>
                <a:latin typeface="+mj-lt"/>
                <a:hlinkClick r:id="rId3"/>
              </a:rPr>
              <a:t>§ 1-1162.29</a:t>
            </a:r>
            <a:r>
              <a:rPr lang="en-US" u="none" strike="noStrike" dirty="0">
                <a:solidFill>
                  <a:srgbClr val="212121"/>
                </a:solidFill>
                <a:effectLst/>
                <a:latin typeface="+mj-lt"/>
              </a:rPr>
              <a:t> and pay the required registration fee if:</a:t>
            </a:r>
          </a:p>
          <a:p>
            <a:pPr lvl="1"/>
            <a:r>
              <a:rPr lang="en-US" u="none" strike="noStrike" dirty="0">
                <a:solidFill>
                  <a:srgbClr val="212121"/>
                </a:solidFill>
                <a:effectLst/>
                <a:latin typeface="+mj-lt"/>
              </a:rPr>
              <a:t> The person </a:t>
            </a:r>
            <a:r>
              <a:rPr lang="en-US" u="sng" strike="noStrike" dirty="0">
                <a:solidFill>
                  <a:srgbClr val="212121"/>
                </a:solidFill>
                <a:effectLst/>
                <a:latin typeface="+mj-lt"/>
              </a:rPr>
              <a:t>receives compensation </a:t>
            </a:r>
            <a:r>
              <a:rPr lang="en-US" u="none" strike="noStrike" dirty="0">
                <a:solidFill>
                  <a:srgbClr val="212121"/>
                </a:solidFill>
                <a:effectLst/>
                <a:latin typeface="+mj-lt"/>
              </a:rPr>
              <a:t>or </a:t>
            </a:r>
            <a:r>
              <a:rPr lang="en-US" u="sng" strike="noStrike" dirty="0">
                <a:solidFill>
                  <a:srgbClr val="212121"/>
                </a:solidFill>
                <a:effectLst/>
                <a:latin typeface="+mj-lt"/>
              </a:rPr>
              <a:t>expends funds </a:t>
            </a:r>
            <a:r>
              <a:rPr lang="en-US" u="none" strike="noStrike" dirty="0">
                <a:solidFill>
                  <a:srgbClr val="212121"/>
                </a:solidFill>
                <a:effectLst/>
                <a:latin typeface="+mj-lt"/>
              </a:rPr>
              <a:t>in an amount of $250 or more in any 3-consecutive-calendar-month period for lobbying.</a:t>
            </a:r>
          </a:p>
          <a:p>
            <a:pPr lvl="1"/>
            <a:r>
              <a:rPr lang="en-US" u="none" strike="noStrike" dirty="0">
                <a:solidFill>
                  <a:srgbClr val="212121"/>
                </a:solidFill>
                <a:effectLst/>
                <a:latin typeface="+mj-lt"/>
              </a:rPr>
              <a:t> A person who receives compensation from more than one source shall register under this section if the person receives an aggregate amount of $250 or more in any 3-consecutive-calendar-month period for lobbying. </a:t>
            </a:r>
          </a:p>
          <a:p>
            <a:r>
              <a:rPr lang="en-US" u="none" strike="noStrike" dirty="0">
                <a:solidFill>
                  <a:srgbClr val="212121"/>
                </a:solidFill>
                <a:effectLst/>
                <a:latin typeface="+mj-lt"/>
              </a:rPr>
              <a:t>Note that both the Lobbyist and the client of the lobbyist must register.</a:t>
            </a:r>
          </a:p>
          <a:p>
            <a:r>
              <a:rPr lang="en-US" u="none" strike="noStrike" dirty="0">
                <a:solidFill>
                  <a:srgbClr val="212121"/>
                </a:solidFill>
                <a:effectLst/>
                <a:latin typeface="+mj-lt"/>
              </a:rPr>
              <a:t>Lobbyist must register on or before January 15</a:t>
            </a:r>
            <a:r>
              <a:rPr lang="en-US" u="none" strike="noStrike" baseline="30000" dirty="0">
                <a:solidFill>
                  <a:srgbClr val="212121"/>
                </a:solidFill>
                <a:effectLst/>
                <a:latin typeface="+mj-lt"/>
              </a:rPr>
              <a:t>th</a:t>
            </a:r>
            <a:r>
              <a:rPr lang="en-US" u="none" strike="noStrike" dirty="0">
                <a:solidFill>
                  <a:srgbClr val="212121"/>
                </a:solidFill>
                <a:effectLst/>
                <a:latin typeface="+mj-lt"/>
              </a:rPr>
              <a:t> of each year, or no later than 15 days after becoming a lobbyist</a:t>
            </a:r>
          </a:p>
          <a:p>
            <a:r>
              <a:rPr lang="en-US" u="none" strike="noStrike" dirty="0">
                <a:solidFill>
                  <a:srgbClr val="212121"/>
                </a:solidFill>
                <a:effectLst/>
                <a:latin typeface="+mj-lt"/>
              </a:rPr>
              <a:t>Failure to register as required by this section shall result in a civil penalty.</a:t>
            </a:r>
            <a:endParaRPr lang="en-US" dirty="0">
              <a:latin typeface="+mj-lt"/>
            </a:endParaRPr>
          </a:p>
        </p:txBody>
      </p:sp>
    </p:spTree>
    <p:custDataLst>
      <p:tags r:id="rId1"/>
    </p:custDataLst>
    <p:extLst>
      <p:ext uri="{BB962C8B-B14F-4D97-AF65-F5344CB8AC3E}">
        <p14:creationId xmlns:p14="http://schemas.microsoft.com/office/powerpoint/2010/main" val="395314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469E-0508-4742-A127-91631B2BC55F}"/>
              </a:ext>
            </a:extLst>
          </p:cNvPr>
          <p:cNvSpPr>
            <a:spLocks noGrp="1"/>
          </p:cNvSpPr>
          <p:nvPr>
            <p:ph type="title"/>
          </p:nvPr>
        </p:nvSpPr>
        <p:spPr/>
        <p:txBody>
          <a:bodyPr/>
          <a:lstStyle/>
          <a:p>
            <a:r>
              <a:rPr lang="en-US" dirty="0"/>
              <a:t>Registration Fee</a:t>
            </a:r>
          </a:p>
        </p:txBody>
      </p:sp>
      <p:sp>
        <p:nvSpPr>
          <p:cNvPr id="3" name="Content Placeholder 2">
            <a:extLst>
              <a:ext uri="{FF2B5EF4-FFF2-40B4-BE49-F238E27FC236}">
                <a16:creationId xmlns:a16="http://schemas.microsoft.com/office/drawing/2014/main" id="{DDFDDD95-5C57-4700-BDC4-C4F7E2B4A761}"/>
              </a:ext>
            </a:extLst>
          </p:cNvPr>
          <p:cNvSpPr>
            <a:spLocks noGrp="1"/>
          </p:cNvSpPr>
          <p:nvPr>
            <p:ph idx="1"/>
          </p:nvPr>
        </p:nvSpPr>
        <p:spPr/>
        <p:txBody>
          <a:bodyPr>
            <a:normAutofit fontScale="92500" lnSpcReduction="20000"/>
          </a:bodyPr>
          <a:lstStyle/>
          <a:p>
            <a:r>
              <a:rPr lang="en-US" u="none" strike="noStrike" dirty="0">
                <a:solidFill>
                  <a:srgbClr val="212121"/>
                </a:solidFill>
                <a:effectLst/>
                <a:latin typeface="+mj-lt"/>
              </a:rPr>
              <a:t>Registration will not be certified until the fee is paid;</a:t>
            </a:r>
          </a:p>
          <a:p>
            <a:r>
              <a:rPr lang="en-US" u="none" strike="noStrike" dirty="0">
                <a:solidFill>
                  <a:srgbClr val="212121"/>
                </a:solidFill>
                <a:effectLst/>
                <a:latin typeface="+mj-lt"/>
              </a:rPr>
              <a:t>The Registration fee for lobbyist is $250;</a:t>
            </a:r>
          </a:p>
          <a:p>
            <a:r>
              <a:rPr lang="en-US" dirty="0">
                <a:solidFill>
                  <a:srgbClr val="212121"/>
                </a:solidFill>
                <a:latin typeface="+mj-lt"/>
              </a:rPr>
              <a:t>If you are a nonprofit organization OR a lobbyist who lobbies solely for tax exempt 501(c)(3) nonprofit organizations, the registration fee is $50;</a:t>
            </a:r>
          </a:p>
          <a:p>
            <a:r>
              <a:rPr lang="en-US" dirty="0">
                <a:solidFill>
                  <a:srgbClr val="212121"/>
                </a:solidFill>
                <a:latin typeface="+mj-lt"/>
              </a:rPr>
              <a:t>The electronic payment system accepts credit cards;</a:t>
            </a:r>
          </a:p>
          <a:p>
            <a:r>
              <a:rPr lang="en-US" dirty="0">
                <a:solidFill>
                  <a:srgbClr val="212121"/>
                </a:solidFill>
                <a:latin typeface="+mj-lt"/>
              </a:rPr>
              <a:t>If a check is submitted, it should be payable to the DC Treasurer;</a:t>
            </a:r>
          </a:p>
          <a:p>
            <a:r>
              <a:rPr lang="en-US" dirty="0">
                <a:solidFill>
                  <a:srgbClr val="212121"/>
                </a:solidFill>
                <a:latin typeface="+mj-lt"/>
              </a:rPr>
              <a:t>A check will not be considered submitted until it arrives at BEGA and receipt is date stamped.</a:t>
            </a:r>
          </a:p>
        </p:txBody>
      </p:sp>
    </p:spTree>
    <p:custDataLst>
      <p:tags r:id="rId1"/>
    </p:custDataLst>
    <p:extLst>
      <p:ext uri="{BB962C8B-B14F-4D97-AF65-F5344CB8AC3E}">
        <p14:creationId xmlns:p14="http://schemas.microsoft.com/office/powerpoint/2010/main" val="83184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2CEFE3-0DED-4CEC-B0E2-843B2BC36617}"/>
              </a:ext>
            </a:extLst>
          </p:cNvPr>
          <p:cNvSpPr>
            <a:spLocks noGrp="1"/>
          </p:cNvSpPr>
          <p:nvPr>
            <p:ph idx="1"/>
          </p:nvPr>
        </p:nvSpPr>
        <p:spPr/>
        <p:txBody>
          <a:bodyPr>
            <a:normAutofit fontScale="92500" lnSpcReduction="10000"/>
          </a:bodyPr>
          <a:lstStyle/>
          <a:p>
            <a:pPr algn="l" fontAlgn="base"/>
            <a:r>
              <a:rPr lang="en-US" u="none" strike="noStrike" dirty="0">
                <a:solidFill>
                  <a:srgbClr val="212121"/>
                </a:solidFill>
                <a:effectLst/>
                <a:latin typeface="+mj-lt"/>
              </a:rPr>
              <a:t>A public official, or an employee of the United States acting in his or her official capacity;</a:t>
            </a:r>
          </a:p>
          <a:p>
            <a:pPr algn="l" fontAlgn="base"/>
            <a:r>
              <a:rPr lang="en-US" u="none" strike="noStrike" dirty="0">
                <a:solidFill>
                  <a:srgbClr val="212121"/>
                </a:solidFill>
                <a:effectLst/>
                <a:latin typeface="+mj-lt"/>
              </a:rPr>
              <a:t>A publisher or working member of the press, radio, or television who, in the ordinary course of business, disseminates news or editorial comment to the general public;</a:t>
            </a:r>
          </a:p>
          <a:p>
            <a:pPr algn="l" fontAlgn="base"/>
            <a:r>
              <a:rPr lang="en-US" u="none" strike="noStrike" dirty="0">
                <a:solidFill>
                  <a:srgbClr val="212121"/>
                </a:solidFill>
                <a:effectLst/>
                <a:latin typeface="+mj-lt"/>
              </a:rPr>
              <a:t>A candidate, member, or member-elect of an Advisory Neighborhood Commission; or</a:t>
            </a:r>
          </a:p>
          <a:p>
            <a:pPr algn="l" fontAlgn="base"/>
            <a:r>
              <a:rPr lang="en-US" u="none" strike="noStrike" dirty="0">
                <a:solidFill>
                  <a:srgbClr val="212121"/>
                </a:solidFill>
                <a:effectLst/>
                <a:latin typeface="+mj-lt"/>
              </a:rPr>
              <a:t>An entity specified in </a:t>
            </a:r>
            <a:r>
              <a:rPr lang="en-US" u="none" strike="noStrike" dirty="0">
                <a:solidFill>
                  <a:srgbClr val="006EBB"/>
                </a:solidFill>
                <a:effectLst/>
                <a:latin typeface="+mj-lt"/>
                <a:hlinkClick r:id="rId3"/>
              </a:rPr>
              <a:t>§ 47-1802.01(4)</a:t>
            </a:r>
            <a:r>
              <a:rPr lang="en-US" u="none" strike="noStrike" dirty="0">
                <a:solidFill>
                  <a:srgbClr val="212121"/>
                </a:solidFill>
                <a:effectLst/>
                <a:latin typeface="+mj-lt"/>
              </a:rPr>
              <a:t>, whose activities do not consist of lobbying, the result of which shall inure to the financial gain or benefit of the entity.</a:t>
            </a:r>
          </a:p>
          <a:p>
            <a:endParaRPr lang="en-US" dirty="0"/>
          </a:p>
        </p:txBody>
      </p:sp>
      <p:sp>
        <p:nvSpPr>
          <p:cNvPr id="3" name="Title 2">
            <a:extLst>
              <a:ext uri="{FF2B5EF4-FFF2-40B4-BE49-F238E27FC236}">
                <a16:creationId xmlns:a16="http://schemas.microsoft.com/office/drawing/2014/main" id="{DD783F21-3B7E-41AD-B63D-45BAE528814D}"/>
              </a:ext>
            </a:extLst>
          </p:cNvPr>
          <p:cNvSpPr>
            <a:spLocks noGrp="1"/>
          </p:cNvSpPr>
          <p:nvPr>
            <p:ph type="title"/>
          </p:nvPr>
        </p:nvSpPr>
        <p:spPr/>
        <p:txBody>
          <a:bodyPr/>
          <a:lstStyle/>
          <a:p>
            <a:r>
              <a:rPr lang="en-US" dirty="0"/>
              <a:t>Exceptions</a:t>
            </a:r>
          </a:p>
        </p:txBody>
      </p:sp>
    </p:spTree>
    <p:custDataLst>
      <p:tags r:id="rId1"/>
    </p:custDataLst>
    <p:extLst>
      <p:ext uri="{BB962C8B-B14F-4D97-AF65-F5344CB8AC3E}">
        <p14:creationId xmlns:p14="http://schemas.microsoft.com/office/powerpoint/2010/main" val="3099395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E38215-7EE8-4A9A-84C7-FCBAA8E978E0}"/>
              </a:ext>
            </a:extLst>
          </p:cNvPr>
          <p:cNvSpPr>
            <a:spLocks noGrp="1"/>
          </p:cNvSpPr>
          <p:nvPr>
            <p:ph idx="1"/>
          </p:nvPr>
        </p:nvSpPr>
        <p:spPr>
          <a:xfrm>
            <a:off x="457200" y="1981200"/>
            <a:ext cx="8229600" cy="4026091"/>
          </a:xfrm>
        </p:spPr>
        <p:txBody>
          <a:bodyPr>
            <a:normAutofit/>
          </a:bodyPr>
          <a:lstStyle/>
          <a:p>
            <a:r>
              <a:rPr lang="en-US" sz="1600" dirty="0"/>
              <a:t>Notwithstanding § 1-1162.21 and except as provided in subsection (c) of this section, any person who willfully and knowingly violates any of the provisions of this part shall be fined not more than $5,000, or imprisoned for not more than 12 months, or both.</a:t>
            </a:r>
          </a:p>
          <a:p>
            <a:r>
              <a:rPr lang="en-US" sz="1600" dirty="0"/>
              <a:t>Any person who files a report or registration form required under this part in an untimely manner shall be assessed a civil penalty of $10 per day up to 30 days (excluding Saturdays, Sundays, and holidays) that the report or registration form is late. The Board may waive the penalty imposed under this subsection for good cause shown.</a:t>
            </a:r>
          </a:p>
          <a:p>
            <a:r>
              <a:rPr lang="en-US" sz="1600" i="1" dirty="0"/>
              <a:t>As a courtesy, BEGA will send notice to all registrants to remind them of upcoming due dates for Activity Reports.</a:t>
            </a:r>
          </a:p>
          <a:p>
            <a:r>
              <a:rPr lang="en-US" sz="1600" dirty="0"/>
              <a:t>If a report is filed 15 days late or more, a registrant will be fined at least $150, up to $300.</a:t>
            </a:r>
          </a:p>
        </p:txBody>
      </p:sp>
      <p:sp>
        <p:nvSpPr>
          <p:cNvPr id="3" name="Title 2">
            <a:extLst>
              <a:ext uri="{FF2B5EF4-FFF2-40B4-BE49-F238E27FC236}">
                <a16:creationId xmlns:a16="http://schemas.microsoft.com/office/drawing/2014/main" id="{EA0DB8A1-FC64-4CB7-87F6-D0EBE58C73B4}"/>
              </a:ext>
            </a:extLst>
          </p:cNvPr>
          <p:cNvSpPr>
            <a:spLocks noGrp="1"/>
          </p:cNvSpPr>
          <p:nvPr>
            <p:ph type="title"/>
          </p:nvPr>
        </p:nvSpPr>
        <p:spPr>
          <a:xfrm>
            <a:off x="457200" y="274638"/>
            <a:ext cx="8229600" cy="1477962"/>
          </a:xfrm>
        </p:spPr>
        <p:txBody>
          <a:bodyPr>
            <a:normAutofit fontScale="90000"/>
          </a:bodyPr>
          <a:lstStyle/>
          <a:p>
            <a:r>
              <a:rPr lang="en-US" dirty="0"/>
              <a:t>Civil Penalty for Failure to Register or File Activity Reports</a:t>
            </a:r>
            <a:br>
              <a:rPr lang="en-US" dirty="0"/>
            </a:br>
            <a:r>
              <a:rPr lang="en-US" sz="2000" dirty="0"/>
              <a:t>D.C. Code § 1-1162.32</a:t>
            </a:r>
          </a:p>
        </p:txBody>
      </p:sp>
    </p:spTree>
    <p:custDataLst>
      <p:tags r:id="rId1"/>
    </p:custDataLst>
    <p:extLst>
      <p:ext uri="{BB962C8B-B14F-4D97-AF65-F5344CB8AC3E}">
        <p14:creationId xmlns:p14="http://schemas.microsoft.com/office/powerpoint/2010/main" val="144346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7C9089-3322-45D7-B238-83E27F79A0A3}"/>
              </a:ext>
            </a:extLst>
          </p:cNvPr>
          <p:cNvSpPr>
            <a:spLocks noGrp="1"/>
          </p:cNvSpPr>
          <p:nvPr>
            <p:ph idx="1"/>
          </p:nvPr>
        </p:nvSpPr>
        <p:spPr>
          <a:xfrm>
            <a:off x="457200" y="1981200"/>
            <a:ext cx="8229600" cy="4026091"/>
          </a:xfrm>
        </p:spPr>
        <p:txBody>
          <a:bodyPr/>
          <a:lstStyle/>
          <a:p>
            <a:r>
              <a:rPr lang="en-US" dirty="0"/>
              <a:t>Please note that after December 31, 2021, BEGA will begin increased enforcement in accordance with D.C. Code for upcoming Activity Reports;</a:t>
            </a:r>
          </a:p>
          <a:p>
            <a:r>
              <a:rPr lang="en-US" dirty="0"/>
              <a:t>15 days after the due date, registrants will be assessed a $150 penalty;</a:t>
            </a:r>
          </a:p>
          <a:p>
            <a:r>
              <a:rPr lang="en-US" dirty="0"/>
              <a:t>Registrants will still be assessed up to $300, if 30 days late. See, D</a:t>
            </a:r>
            <a:r>
              <a:rPr lang="en-US" dirty="0">
                <a:latin typeface="+mj-lt"/>
              </a:rPr>
              <a:t>.C. Code </a:t>
            </a:r>
            <a:r>
              <a:rPr lang="en-US" b="1" u="none" strike="noStrike" dirty="0">
                <a:effectLst/>
                <a:latin typeface="+mj-lt"/>
              </a:rPr>
              <a:t>§ 1–1162.32</a:t>
            </a:r>
            <a:endParaRPr lang="en-US" dirty="0">
              <a:latin typeface="+mj-lt"/>
            </a:endParaRPr>
          </a:p>
        </p:txBody>
      </p:sp>
      <p:sp>
        <p:nvSpPr>
          <p:cNvPr id="3" name="Title 2">
            <a:extLst>
              <a:ext uri="{FF2B5EF4-FFF2-40B4-BE49-F238E27FC236}">
                <a16:creationId xmlns:a16="http://schemas.microsoft.com/office/drawing/2014/main" id="{FE0A2285-2CBC-4798-B9C9-028078D2441F}"/>
              </a:ext>
            </a:extLst>
          </p:cNvPr>
          <p:cNvSpPr>
            <a:spLocks noGrp="1"/>
          </p:cNvSpPr>
          <p:nvPr>
            <p:ph type="title"/>
          </p:nvPr>
        </p:nvSpPr>
        <p:spPr>
          <a:xfrm>
            <a:off x="457200" y="609600"/>
            <a:ext cx="8229600" cy="808038"/>
          </a:xfrm>
        </p:spPr>
        <p:txBody>
          <a:bodyPr/>
          <a:lstStyle/>
          <a:p>
            <a:r>
              <a:rPr lang="en-US" dirty="0"/>
              <a:t>Penalty Enforcement</a:t>
            </a:r>
          </a:p>
        </p:txBody>
      </p:sp>
    </p:spTree>
    <p:custDataLst>
      <p:tags r:id="rId1"/>
    </p:custDataLst>
    <p:extLst>
      <p:ext uri="{BB962C8B-B14F-4D97-AF65-F5344CB8AC3E}">
        <p14:creationId xmlns:p14="http://schemas.microsoft.com/office/powerpoint/2010/main" val="359397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43200"/>
            <a:ext cx="8610600" cy="2590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Renewing Lobbyist Registration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2364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9259" t="12244" r="54835" b="7647"/>
          <a:stretch/>
        </p:blipFill>
        <p:spPr bwMode="auto">
          <a:xfrm>
            <a:off x="304800" y="1524000"/>
            <a:ext cx="8686800"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fontScale="90000"/>
          </a:bodyPr>
          <a:lstStyle/>
          <a:p>
            <a:pPr marL="0" indent="0"/>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1. Select Registrant to open.</a:t>
            </a:r>
          </a:p>
        </p:txBody>
      </p:sp>
      <p:sp>
        <p:nvSpPr>
          <p:cNvPr id="9" name="Oval Callout 8"/>
          <p:cNvSpPr/>
          <p:nvPr/>
        </p:nvSpPr>
        <p:spPr>
          <a:xfrm>
            <a:off x="3429000" y="1752600"/>
            <a:ext cx="1676400" cy="1447800"/>
          </a:xfrm>
          <a:prstGeom prst="wedgeEllipseCallout">
            <a:avLst>
              <a:gd name="adj1" fmla="val -141793"/>
              <a:gd name="adj2" fmla="val 1336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283252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r="50276" b="6638"/>
          <a:stretch/>
        </p:blipFill>
        <p:spPr bwMode="auto">
          <a:xfrm>
            <a:off x="457200" y="1295400"/>
            <a:ext cx="8229600" cy="4740709"/>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bodyPr>
          <a:lstStyle/>
          <a:p>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Step 2. Select “Manage Profile”</a:t>
            </a:r>
          </a:p>
        </p:txBody>
      </p:sp>
      <p:sp>
        <p:nvSpPr>
          <p:cNvPr id="5" name="Oval Callout 4"/>
          <p:cNvSpPr/>
          <p:nvPr/>
        </p:nvSpPr>
        <p:spPr>
          <a:xfrm>
            <a:off x="3529965" y="2999740"/>
            <a:ext cx="2084070" cy="858520"/>
          </a:xfrm>
          <a:prstGeom prst="wedgeEllipseCallout">
            <a:avLst>
              <a:gd name="adj1" fmla="val 85120"/>
              <a:gd name="adj2" fmla="val 174094"/>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a:ln w="9525" cap="rnd" cmpd="sng" algn="ctr">
                  <a:solidFill>
                    <a:srgbClr val="000000"/>
                  </a:solidFill>
                  <a:prstDash val="solid"/>
                  <a:bevel/>
                </a:ln>
                <a:solidFill>
                  <a:srgbClr val="000000"/>
                </a:solidFill>
                <a:effectLst/>
                <a:latin typeface="Calibri"/>
                <a:ea typeface="Calibri"/>
                <a:cs typeface="Times New Roman"/>
              </a:rPr>
              <a:t>Select Manage Profile</a:t>
            </a:r>
            <a:endParaRPr lang="en-US" sz="1100">
              <a:effectLst/>
              <a:latin typeface="Calibri"/>
              <a:ea typeface="Calibri"/>
              <a:cs typeface="Times New Roman"/>
            </a:endParaRPr>
          </a:p>
        </p:txBody>
      </p:sp>
    </p:spTree>
    <p:custDataLst>
      <p:tags r:id="rId1"/>
    </p:custDataLst>
    <p:extLst>
      <p:ext uri="{BB962C8B-B14F-4D97-AF65-F5344CB8AC3E}">
        <p14:creationId xmlns:p14="http://schemas.microsoft.com/office/powerpoint/2010/main" val="40355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r="50424"/>
          <a:stretch/>
        </p:blipFill>
        <p:spPr bwMode="auto">
          <a:xfrm>
            <a:off x="457200" y="1371600"/>
            <a:ext cx="8229600" cy="51054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prst="riblet"/>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63500" sx="102000" sy="102000" algn="ctr" rotWithShape="0">
                    <a:prstClr val="black">
                      <a:alpha val="40000"/>
                    </a:prstClr>
                  </a:outerShdw>
                </a:effectLst>
              </a:rPr>
              <a:t>Step 3. Add New Compensation </a:t>
            </a:r>
          </a:p>
        </p:txBody>
      </p:sp>
      <p:sp>
        <p:nvSpPr>
          <p:cNvPr id="5" name="Oval Callout 4"/>
          <p:cNvSpPr/>
          <p:nvPr/>
        </p:nvSpPr>
        <p:spPr>
          <a:xfrm>
            <a:off x="3124200" y="2514600"/>
            <a:ext cx="2216150" cy="990600"/>
          </a:xfrm>
          <a:prstGeom prst="wedgeEllipseCallout">
            <a:avLst>
              <a:gd name="adj1" fmla="val 88177"/>
              <a:gd name="adj2" fmla="val 12807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solidFill>
                  <a:srgbClr val="F2F2F2"/>
                </a:solidFill>
                <a:effectLst/>
                <a:ea typeface="Calibri"/>
                <a:cs typeface="Times New Roman"/>
              </a:rPr>
              <a:t>Add New Compensation</a:t>
            </a:r>
            <a:endParaRPr lang="en-US" sz="1100" dirty="0">
              <a:effectLst/>
              <a:ea typeface="Calibri"/>
              <a:cs typeface="Times New Roman"/>
            </a:endParaRPr>
          </a:p>
        </p:txBody>
      </p:sp>
    </p:spTree>
    <p:custDataLst>
      <p:tags r:id="rId1"/>
    </p:custDataLst>
    <p:extLst>
      <p:ext uri="{BB962C8B-B14F-4D97-AF65-F5344CB8AC3E}">
        <p14:creationId xmlns:p14="http://schemas.microsoft.com/office/powerpoint/2010/main" val="15073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 4. Fill Accordingly and Save </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125" t="16483" r="66410" b="28790"/>
          <a:stretch/>
        </p:blipFill>
        <p:spPr bwMode="auto">
          <a:xfrm>
            <a:off x="304800" y="1219200"/>
            <a:ext cx="849206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825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B3681A-8E0A-477E-B6F1-2377E2AF4B6F}"/>
              </a:ext>
            </a:extLst>
          </p:cNvPr>
          <p:cNvSpPr txBox="1"/>
          <p:nvPr/>
        </p:nvSpPr>
        <p:spPr>
          <a:xfrm>
            <a:off x="1066800" y="990600"/>
            <a:ext cx="5794887" cy="369332"/>
          </a:xfrm>
          <a:prstGeom prst="rect">
            <a:avLst/>
          </a:prstGeom>
          <a:noFill/>
        </p:spPr>
        <p:txBody>
          <a:bodyPr wrap="square">
            <a:spAutoFit/>
          </a:bodyPr>
          <a:lstStyle/>
          <a:p>
            <a:pPr marL="0" indent="0">
              <a:buNone/>
            </a:pPr>
            <a:r>
              <a:rPr lang="en-US" sz="1800" u="sng" dirty="0"/>
              <a:t>D.C. Lobbying Requirements</a:t>
            </a:r>
          </a:p>
        </p:txBody>
      </p:sp>
      <p:grpSp>
        <p:nvGrpSpPr>
          <p:cNvPr id="4" name="Group 3">
            <a:extLst>
              <a:ext uri="{FF2B5EF4-FFF2-40B4-BE49-F238E27FC236}">
                <a16:creationId xmlns:a16="http://schemas.microsoft.com/office/drawing/2014/main" id="{412BAD5A-40C5-4904-8564-35B91877ACBB}"/>
              </a:ext>
            </a:extLst>
          </p:cNvPr>
          <p:cNvGrpSpPr/>
          <p:nvPr/>
        </p:nvGrpSpPr>
        <p:grpSpPr>
          <a:xfrm>
            <a:off x="2137172" y="1752600"/>
            <a:ext cx="4869656" cy="1676400"/>
            <a:chOff x="0" y="0"/>
            <a:chExt cx="4869656" cy="2552700"/>
          </a:xfrm>
        </p:grpSpPr>
        <p:sp>
          <p:nvSpPr>
            <p:cNvPr id="8" name="Rectangle 7">
              <a:extLst>
                <a:ext uri="{FF2B5EF4-FFF2-40B4-BE49-F238E27FC236}">
                  <a16:creationId xmlns:a16="http://schemas.microsoft.com/office/drawing/2014/main" id="{1175953C-AB5F-4A3D-A1B8-EBBCA89BBECD}"/>
                </a:ext>
              </a:extLst>
            </p:cNvPr>
            <p:cNvSpPr/>
            <p:nvPr/>
          </p:nvSpPr>
          <p:spPr>
            <a:xfrm>
              <a:off x="0" y="0"/>
              <a:ext cx="4869656" cy="255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3513C5AE-B6CD-4171-A2B3-AE84E9A70B65}"/>
                </a:ext>
              </a:extLst>
            </p:cNvPr>
            <p:cNvSpPr txBox="1"/>
            <p:nvPr/>
          </p:nvSpPr>
          <p:spPr>
            <a:xfrm>
              <a:off x="0" y="0"/>
              <a:ext cx="4869656" cy="25527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dirty="0"/>
                <a:t>Lobbyists </a:t>
              </a:r>
            </a:p>
            <a:p>
              <a:pPr marL="0" lvl="0" indent="0" algn="l" defTabSz="2266950">
                <a:lnSpc>
                  <a:spcPct val="90000"/>
                </a:lnSpc>
                <a:spcBef>
                  <a:spcPct val="0"/>
                </a:spcBef>
                <a:spcAft>
                  <a:spcPct val="35000"/>
                </a:spcAft>
                <a:buNone/>
              </a:pPr>
              <a:r>
                <a:rPr lang="en-US" sz="3200" kern="1200" dirty="0"/>
                <a:t>(D.C. Code §§ 1-1162.27-1-1162.32)</a:t>
              </a:r>
            </a:p>
          </p:txBody>
        </p:sp>
      </p:grpSp>
      <p:grpSp>
        <p:nvGrpSpPr>
          <p:cNvPr id="5" name="Group 4">
            <a:extLst>
              <a:ext uri="{FF2B5EF4-FFF2-40B4-BE49-F238E27FC236}">
                <a16:creationId xmlns:a16="http://schemas.microsoft.com/office/drawing/2014/main" id="{E1B97D0B-029D-4280-850B-8A59F7334F48}"/>
              </a:ext>
            </a:extLst>
          </p:cNvPr>
          <p:cNvGrpSpPr/>
          <p:nvPr/>
        </p:nvGrpSpPr>
        <p:grpSpPr>
          <a:xfrm>
            <a:off x="2137172" y="3429000"/>
            <a:ext cx="4869656" cy="2552700"/>
            <a:chOff x="0" y="2552700"/>
            <a:chExt cx="4869656" cy="2552700"/>
          </a:xfrm>
        </p:grpSpPr>
        <p:sp>
          <p:nvSpPr>
            <p:cNvPr id="6" name="Rectangle 5">
              <a:extLst>
                <a:ext uri="{FF2B5EF4-FFF2-40B4-BE49-F238E27FC236}">
                  <a16:creationId xmlns:a16="http://schemas.microsoft.com/office/drawing/2014/main" id="{FB8EC8E5-AD85-4E49-AF2D-3D59B2B729E2}"/>
                </a:ext>
              </a:extLst>
            </p:cNvPr>
            <p:cNvSpPr/>
            <p:nvPr/>
          </p:nvSpPr>
          <p:spPr>
            <a:xfrm>
              <a:off x="0" y="2552700"/>
              <a:ext cx="4869656" cy="25527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TextBox 6">
              <a:extLst>
                <a:ext uri="{FF2B5EF4-FFF2-40B4-BE49-F238E27FC236}">
                  <a16:creationId xmlns:a16="http://schemas.microsoft.com/office/drawing/2014/main" id="{B1216CFA-FCFD-4E6B-B30D-E6B6E5A4B34F}"/>
                </a:ext>
              </a:extLst>
            </p:cNvPr>
            <p:cNvSpPr txBox="1"/>
            <p:nvPr/>
          </p:nvSpPr>
          <p:spPr>
            <a:xfrm>
              <a:off x="1" y="2945369"/>
              <a:ext cx="3501628" cy="12837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3600" kern="1200" dirty="0"/>
                <a:t>Applicability</a:t>
              </a:r>
              <a:r>
                <a:rPr lang="en-US" sz="6500" kern="1200" dirty="0"/>
                <a:t> </a:t>
              </a:r>
            </a:p>
          </p:txBody>
        </p:sp>
      </p:grpSp>
    </p:spTree>
    <p:custDataLst>
      <p:tags r:id="rId1"/>
    </p:custDataLst>
    <p:extLst>
      <p:ext uri="{BB962C8B-B14F-4D97-AF65-F5344CB8AC3E}">
        <p14:creationId xmlns:p14="http://schemas.microsoft.com/office/powerpoint/2010/main" val="2807111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r="51326"/>
          <a:stretch/>
        </p:blipFill>
        <p:spPr bwMode="auto">
          <a:xfrm>
            <a:off x="76200" y="1524000"/>
            <a:ext cx="8915400" cy="49530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228600"/>
            <a:ext cx="8229600" cy="1143000"/>
          </a:xfrm>
        </p:spPr>
        <p:txBody>
          <a:bodyPr>
            <a:normAutofit/>
          </a:bodyPr>
          <a:lstStyle/>
          <a:p>
            <a:r>
              <a:rPr lang="en-US" sz="3600" dirty="0">
                <a:ln w="1905"/>
                <a:solidFill>
                  <a:schemeClr val="tx1"/>
                </a:solidFill>
                <a:effectLst>
                  <a:innerShdw blurRad="69850" dist="43180" dir="5400000">
                    <a:srgbClr val="000000">
                      <a:alpha val="65000"/>
                    </a:srgbClr>
                  </a:innerShdw>
                </a:effectLst>
              </a:rPr>
              <a:t>Step 5.  Select File Reports </a:t>
            </a:r>
          </a:p>
        </p:txBody>
      </p:sp>
      <p:sp>
        <p:nvSpPr>
          <p:cNvPr id="5" name="Oval Callout 4"/>
          <p:cNvSpPr/>
          <p:nvPr/>
        </p:nvSpPr>
        <p:spPr>
          <a:xfrm>
            <a:off x="1676400" y="3103563"/>
            <a:ext cx="1662430" cy="1011237"/>
          </a:xfrm>
          <a:prstGeom prst="wedgeEllipseCallout">
            <a:avLst>
              <a:gd name="adj1" fmla="val 213612"/>
              <a:gd name="adj2" fmla="val 144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a:effectLst/>
                <a:ea typeface="Calibri"/>
                <a:cs typeface="Times New Roman"/>
              </a:rPr>
              <a:t>Select File Reports</a:t>
            </a:r>
            <a:endParaRPr lang="en-US" sz="1100">
              <a:effectLst/>
              <a:ea typeface="Calibri"/>
              <a:cs typeface="Times New Roman"/>
            </a:endParaRPr>
          </a:p>
        </p:txBody>
      </p:sp>
    </p:spTree>
    <p:custDataLst>
      <p:tags r:id="rId1"/>
    </p:custDataLst>
    <p:extLst>
      <p:ext uri="{BB962C8B-B14F-4D97-AF65-F5344CB8AC3E}">
        <p14:creationId xmlns:p14="http://schemas.microsoft.com/office/powerpoint/2010/main" val="15038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Step 6.  Add New Registration Report</a:t>
            </a:r>
          </a:p>
        </p:txBody>
      </p:sp>
      <p:pic>
        <p:nvPicPr>
          <p:cNvPr id="4" name="Content Placeholder 3"/>
          <p:cNvPicPr>
            <a:picLocks noGrp="1"/>
          </p:cNvPicPr>
          <p:nvPr>
            <p:ph idx="1"/>
          </p:nvPr>
        </p:nvPicPr>
        <p:blipFill rotWithShape="1">
          <a:blip r:embed="rId3"/>
          <a:srcRect l="8102" t="12855" r="57748" b="15129"/>
          <a:stretch/>
        </p:blipFill>
        <p:spPr bwMode="auto">
          <a:xfrm>
            <a:off x="533400" y="1447800"/>
            <a:ext cx="8153400" cy="5029200"/>
          </a:xfrm>
          <a:prstGeom prst="rect">
            <a:avLst/>
          </a:prstGeom>
          <a:ln>
            <a:noFill/>
          </a:ln>
          <a:extLst>
            <a:ext uri="{53640926-AAD7-44D8-BBD7-CCE9431645EC}">
              <a14:shadowObscured xmlns:a14="http://schemas.microsoft.com/office/drawing/2010/main"/>
            </a:ext>
          </a:extLst>
        </p:spPr>
      </p:pic>
      <p:sp>
        <p:nvSpPr>
          <p:cNvPr id="5" name="Oval Callout 4"/>
          <p:cNvSpPr/>
          <p:nvPr/>
        </p:nvSpPr>
        <p:spPr>
          <a:xfrm>
            <a:off x="2057400" y="3352800"/>
            <a:ext cx="1627505" cy="854075"/>
          </a:xfrm>
          <a:prstGeom prst="wedgeEllipseCallout">
            <a:avLst>
              <a:gd name="adj1" fmla="val 229198"/>
              <a:gd name="adj2" fmla="val 8620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a:solidFill>
                  <a:srgbClr val="F2F2F2"/>
                </a:solidFill>
                <a:effectLst/>
                <a:ea typeface="Calibri"/>
                <a:cs typeface="Times New Roman"/>
              </a:rPr>
              <a:t>Add New Registration Report</a:t>
            </a:r>
            <a:endParaRPr lang="en-US" sz="1100">
              <a:effectLst/>
              <a:ea typeface="Calibri"/>
              <a:cs typeface="Times New Roman"/>
            </a:endParaRPr>
          </a:p>
        </p:txBody>
      </p:sp>
    </p:spTree>
    <p:custDataLst>
      <p:tags r:id="rId1"/>
    </p:custDataLst>
    <p:extLst>
      <p:ext uri="{BB962C8B-B14F-4D97-AF65-F5344CB8AC3E}">
        <p14:creationId xmlns:p14="http://schemas.microsoft.com/office/powerpoint/2010/main" val="231100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1162"/>
          </a:xfrm>
        </p:spPr>
        <p:txBody>
          <a:bodyPr>
            <a:noAutofit/>
          </a:bodyPr>
          <a:lstStyle/>
          <a:p>
            <a:r>
              <a:rPr lang="en-US" sz="3600" dirty="0">
                <a:solidFill>
                  <a:schemeClr val="tx1"/>
                </a:solidFill>
                <a:effectLst/>
              </a:rPr>
              <a:t>Step 7a. Select Report Type (renew)</a:t>
            </a:r>
            <a:endParaRPr lang="en-US" sz="3600" dirty="0">
              <a:solidFill>
                <a:schemeClr val="tx1"/>
              </a:solidFill>
            </a:endParaRPr>
          </a:p>
        </p:txBody>
      </p:sp>
      <p:pic>
        <p:nvPicPr>
          <p:cNvPr id="4" name="Content Placeholder 3"/>
          <p:cNvPicPr>
            <a:picLocks noGrp="1"/>
          </p:cNvPicPr>
          <p:nvPr>
            <p:ph idx="1"/>
          </p:nvPr>
        </p:nvPicPr>
        <p:blipFill rotWithShape="1">
          <a:blip r:embed="rId3"/>
          <a:srcRect l="9454" t="12500" r="59959" b="15694"/>
          <a:stretch/>
        </p:blipFill>
        <p:spPr bwMode="auto">
          <a:xfrm>
            <a:off x="372533" y="1485901"/>
            <a:ext cx="8458200" cy="5105400"/>
          </a:xfrm>
          <a:prstGeom prst="rect">
            <a:avLst/>
          </a:prstGeom>
          <a:ln>
            <a:noFill/>
          </a:ln>
          <a:extLst>
            <a:ext uri="{53640926-AAD7-44D8-BBD7-CCE9431645EC}">
              <a14:shadowObscured xmlns:a14="http://schemas.microsoft.com/office/drawing/2010/main"/>
            </a:ext>
          </a:extLst>
        </p:spPr>
      </p:pic>
      <p:sp>
        <p:nvSpPr>
          <p:cNvPr id="5" name="Explosion 1 4"/>
          <p:cNvSpPr/>
          <p:nvPr/>
        </p:nvSpPr>
        <p:spPr>
          <a:xfrm>
            <a:off x="424497" y="2836333"/>
            <a:ext cx="1661795" cy="1059815"/>
          </a:xfrm>
          <a:prstGeom prst="irregularSeal1">
            <a:avLst/>
          </a:prstGeom>
          <a:noFill/>
          <a:ln w="57150">
            <a:solidFill>
              <a:schemeClr val="accent2"/>
            </a:solidFill>
          </a:ln>
          <a:effectLst>
            <a:glow rad="63500">
              <a:schemeClr val="accent2">
                <a:satMod val="175000"/>
                <a:alpha val="40000"/>
              </a:schemeClr>
            </a:glow>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2514600" y="2743201"/>
            <a:ext cx="3276600" cy="1295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2964" y="761998"/>
            <a:ext cx="7772400" cy="584775"/>
          </a:xfrm>
          <a:prstGeom prst="rect">
            <a:avLst/>
          </a:prstGeom>
          <a:noFill/>
        </p:spPr>
        <p:txBody>
          <a:bodyPr wrap="square" rtlCol="0">
            <a:spAutoFit/>
          </a:bodyPr>
          <a:lstStyle/>
          <a:p>
            <a:r>
              <a:rPr lang="en-US" sz="3200" b="1" dirty="0"/>
              <a:t>Step 7b. Select Report Period</a:t>
            </a:r>
          </a:p>
        </p:txBody>
      </p:sp>
    </p:spTree>
    <p:custDataLst>
      <p:tags r:id="rId1"/>
    </p:custDataLst>
    <p:extLst>
      <p:ext uri="{BB962C8B-B14F-4D97-AF65-F5344CB8AC3E}">
        <p14:creationId xmlns:p14="http://schemas.microsoft.com/office/powerpoint/2010/main" val="425847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dow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2743200"/>
            <a:ext cx="8610600" cy="1424172"/>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sz="55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Filing Activity Report</a:t>
            </a:r>
            <a:endParaRPr lang="en-US" sz="55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8686800" cy="1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9844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BB560-63E1-4906-9F0C-A3FF500219B8}"/>
              </a:ext>
            </a:extLst>
          </p:cNvPr>
          <p:cNvSpPr>
            <a:spLocks noGrp="1"/>
          </p:cNvSpPr>
          <p:nvPr>
            <p:ph idx="1"/>
          </p:nvPr>
        </p:nvSpPr>
        <p:spPr/>
        <p:txBody>
          <a:bodyPr>
            <a:noAutofit/>
          </a:bodyPr>
          <a:lstStyle/>
          <a:p>
            <a:r>
              <a:rPr lang="en-US" sz="1400" dirty="0"/>
              <a:t>Each registrant shall file with the Director of Government Ethics between the 1st and 15th day of January, April, July, and October of each year a report signed under oath concerning the registrant’s lobbying activities during the previous quarter. If the registrant is not an individual, an authorized officer or agent of the registrant shall sign the form. </a:t>
            </a:r>
          </a:p>
          <a:p>
            <a:r>
              <a:rPr lang="en-US" sz="1400" dirty="0"/>
              <a:t>A registrant shall file a separate activity report for each person from whom he or she receives compensation. </a:t>
            </a:r>
          </a:p>
          <a:p>
            <a:r>
              <a:rPr lang="en-US" sz="1400" dirty="0"/>
              <a:t>The reports shall be public documents and shall be on a form prescribed by the Director of Government Ethics and shall include the following: </a:t>
            </a:r>
          </a:p>
          <a:p>
            <a:pPr lvl="1"/>
            <a:r>
              <a:rPr lang="en-US" sz="1400" dirty="0"/>
              <a:t>(A complete and current statement of the information required to be supplied pursuant to § 11162.29;</a:t>
            </a:r>
          </a:p>
          <a:p>
            <a:pPr lvl="1"/>
            <a:r>
              <a:rPr lang="en-US" sz="1400" dirty="0"/>
              <a:t>Total expenditures on lobbying broken down into the following categories:</a:t>
            </a:r>
          </a:p>
          <a:p>
            <a:pPr lvl="2"/>
            <a:r>
              <a:rPr lang="en-US" sz="1400" dirty="0"/>
              <a:t>Office expenses;</a:t>
            </a:r>
          </a:p>
          <a:p>
            <a:pPr lvl="2"/>
            <a:r>
              <a:rPr lang="en-US" sz="1400" dirty="0"/>
              <a:t>Advertising and publications;</a:t>
            </a:r>
          </a:p>
          <a:p>
            <a:pPr lvl="2"/>
            <a:r>
              <a:rPr lang="en-US" sz="1400" dirty="0"/>
              <a:t>Compensation to others;</a:t>
            </a:r>
          </a:p>
          <a:p>
            <a:pPr lvl="2"/>
            <a:r>
              <a:rPr lang="en-US" sz="1400" dirty="0"/>
              <a:t>Personal sustenance, lodging, and travel, if compensated;</a:t>
            </a:r>
          </a:p>
          <a:p>
            <a:pPr lvl="2"/>
            <a:r>
              <a:rPr lang="en-US" sz="1400" dirty="0"/>
              <a:t>Other expenses;</a:t>
            </a:r>
          </a:p>
          <a:p>
            <a:pPr lvl="1"/>
            <a:r>
              <a:rPr lang="en-US" sz="1400" dirty="0"/>
              <a:t>Note: BEGA will send reminder notices to file. </a:t>
            </a:r>
          </a:p>
          <a:p>
            <a:pPr marL="109728" indent="0">
              <a:buNone/>
            </a:pPr>
            <a:endParaRPr lang="en-US" sz="800" dirty="0"/>
          </a:p>
        </p:txBody>
      </p:sp>
      <p:sp>
        <p:nvSpPr>
          <p:cNvPr id="3" name="Title 2">
            <a:extLst>
              <a:ext uri="{FF2B5EF4-FFF2-40B4-BE49-F238E27FC236}">
                <a16:creationId xmlns:a16="http://schemas.microsoft.com/office/drawing/2014/main" id="{CFC1F27E-747D-437B-8616-165A79B7D241}"/>
              </a:ext>
            </a:extLst>
          </p:cNvPr>
          <p:cNvSpPr>
            <a:spLocks noGrp="1"/>
          </p:cNvSpPr>
          <p:nvPr>
            <p:ph type="title"/>
          </p:nvPr>
        </p:nvSpPr>
        <p:spPr/>
        <p:txBody>
          <a:bodyPr>
            <a:normAutofit/>
          </a:bodyPr>
          <a:lstStyle/>
          <a:p>
            <a:r>
              <a:rPr lang="en-US" dirty="0"/>
              <a:t>Activity Reports</a:t>
            </a:r>
            <a:br>
              <a:rPr lang="en-US" dirty="0"/>
            </a:br>
            <a:r>
              <a:rPr lang="en-US" sz="1600" dirty="0"/>
              <a:t>D.C. Code § 1-1162.30</a:t>
            </a:r>
          </a:p>
        </p:txBody>
      </p:sp>
    </p:spTree>
    <p:custDataLst>
      <p:tags r:id="rId1"/>
    </p:custDataLst>
    <p:extLst>
      <p:ext uri="{BB962C8B-B14F-4D97-AF65-F5344CB8AC3E}">
        <p14:creationId xmlns:p14="http://schemas.microsoft.com/office/powerpoint/2010/main" val="4181350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BB560-63E1-4906-9F0C-A3FF500219B8}"/>
              </a:ext>
            </a:extLst>
          </p:cNvPr>
          <p:cNvSpPr>
            <a:spLocks noGrp="1"/>
          </p:cNvSpPr>
          <p:nvPr>
            <p:ph idx="1"/>
          </p:nvPr>
        </p:nvSpPr>
        <p:spPr>
          <a:xfrm>
            <a:off x="457200" y="1524000"/>
            <a:ext cx="8229600" cy="5059362"/>
          </a:xfrm>
        </p:spPr>
        <p:txBody>
          <a:bodyPr>
            <a:noAutofit/>
          </a:bodyPr>
          <a:lstStyle/>
          <a:p>
            <a:pPr lvl="1"/>
            <a:r>
              <a:rPr lang="en-US" sz="1300" dirty="0"/>
              <a:t>Each expenditure of $50 or more shall also be itemized by the date, name, and address of the recipient, and the amount and purpose of the expenditure;</a:t>
            </a:r>
          </a:p>
          <a:p>
            <a:pPr lvl="1"/>
            <a:r>
              <a:rPr lang="en-US" sz="1300" dirty="0"/>
              <a:t>Each political expenditure, loan, gift, honorarium, or contribution of $50 or more made by the registrant or anyone acting on behalf of the registrant to benefit an official in the legislative or executive branch, a member of his or her staff or household, or a political committee or political action committee established for the benefit of the official, be itemized by date, beneficiary, amount, and circumstances of the transaction; including the aggregate of all expenditures that are less than $50;</a:t>
            </a:r>
          </a:p>
          <a:p>
            <a:pPr lvl="1"/>
            <a:r>
              <a:rPr lang="en-US" sz="1300" dirty="0"/>
              <a:t>Each official in the executive or legislative branch and any member of the official’s staff, including personal and committee staff, who has a business relationship or a professional services relationship with the registrant shall be identified by name and the nature of the business relationship with the registrant;</a:t>
            </a:r>
          </a:p>
          <a:p>
            <a:pPr lvl="1"/>
            <a:r>
              <a:rPr lang="en-US" sz="1300" dirty="0"/>
              <a:t>The name, position, and agency or office of each official in the executive or legislative branch and member of the official’s staff with whom the registrant has had written or oral communications during the reporting period related to lobbying activities conducted by the registrant;</a:t>
            </a:r>
          </a:p>
          <a:p>
            <a:pPr lvl="1"/>
            <a:r>
              <a:rPr lang="en-US" sz="1300" dirty="0"/>
              <a:t>A precise description of the subject matter, including the title of any bill, proposed resolution, contract, reprogramming, or other legislation, of all written or oral communications related to lobbying activities conducted by the registrant with any official in the executive or legislative branch or member of the official’s staff during the reporting period; each person whom the registrant has given compensation to lobby on his or her behalf; and all bundled contributions in accordance with rules promulgated by the Board. </a:t>
            </a:r>
          </a:p>
          <a:p>
            <a:pPr lvl="7"/>
            <a:endParaRPr lang="en-US" sz="600" dirty="0"/>
          </a:p>
          <a:p>
            <a:pPr marL="109728" indent="0">
              <a:buNone/>
            </a:pPr>
            <a:endParaRPr lang="en-US" sz="800" dirty="0"/>
          </a:p>
        </p:txBody>
      </p:sp>
      <p:sp>
        <p:nvSpPr>
          <p:cNvPr id="3" name="Title 2">
            <a:extLst>
              <a:ext uri="{FF2B5EF4-FFF2-40B4-BE49-F238E27FC236}">
                <a16:creationId xmlns:a16="http://schemas.microsoft.com/office/drawing/2014/main" id="{CFC1F27E-747D-437B-8616-165A79B7D241}"/>
              </a:ext>
            </a:extLst>
          </p:cNvPr>
          <p:cNvSpPr>
            <a:spLocks noGrp="1"/>
          </p:cNvSpPr>
          <p:nvPr>
            <p:ph type="title"/>
          </p:nvPr>
        </p:nvSpPr>
        <p:spPr/>
        <p:txBody>
          <a:bodyPr>
            <a:normAutofit/>
          </a:bodyPr>
          <a:lstStyle/>
          <a:p>
            <a:r>
              <a:rPr lang="en-US" dirty="0"/>
              <a:t>Activity Reports Continued</a:t>
            </a:r>
            <a:br>
              <a:rPr lang="en-US" dirty="0"/>
            </a:br>
            <a:r>
              <a:rPr lang="en-US" sz="1600" dirty="0"/>
              <a:t>D.C. Code § 1-1162.30</a:t>
            </a:r>
          </a:p>
        </p:txBody>
      </p:sp>
    </p:spTree>
    <p:custDataLst>
      <p:tags r:id="rId1"/>
    </p:custDataLst>
    <p:extLst>
      <p:ext uri="{BB962C8B-B14F-4D97-AF65-F5344CB8AC3E}">
        <p14:creationId xmlns:p14="http://schemas.microsoft.com/office/powerpoint/2010/main" val="13245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ln w="1905"/>
                <a:solidFill>
                  <a:schemeClr val="accent6">
                    <a:lumMod val="75000"/>
                  </a:schemeClr>
                </a:solidFill>
                <a:effectLst>
                  <a:innerShdw blurRad="69850" dist="43180" dir="5400000">
                    <a:srgbClr val="000000">
                      <a:alpha val="65000"/>
                    </a:srgbClr>
                  </a:innerShdw>
                </a:effectLst>
                <a:latin typeface="Arial Narrow" panose="020B0606020202030204" pitchFamily="34" charset="0"/>
              </a:rPr>
              <a:t>Step 1. Select Registrant to open.</a:t>
            </a:r>
          </a:p>
        </p:txBody>
      </p:sp>
      <p:pic>
        <p:nvPicPr>
          <p:cNvPr id="5" name="Picture 4">
            <a:extLst>
              <a:ext uri="{FF2B5EF4-FFF2-40B4-BE49-F238E27FC236}">
                <a16:creationId xmlns:a16="http://schemas.microsoft.com/office/drawing/2014/main" id="{EFC8F1AA-5431-4DD7-9FB2-EE296807FF6D}"/>
              </a:ext>
            </a:extLst>
          </p:cNvPr>
          <p:cNvPicPr>
            <a:picLocks noChangeAspect="1"/>
          </p:cNvPicPr>
          <p:nvPr/>
        </p:nvPicPr>
        <p:blipFill rotWithShape="1">
          <a:blip r:embed="rId3"/>
          <a:srcRect l="10000" t="10524" r="6666"/>
          <a:stretch/>
        </p:blipFill>
        <p:spPr>
          <a:xfrm>
            <a:off x="533400" y="1295400"/>
            <a:ext cx="8001000" cy="4832270"/>
          </a:xfrm>
          <a:prstGeom prst="rect">
            <a:avLst/>
          </a:prstGeom>
        </p:spPr>
      </p:pic>
      <p:sp>
        <p:nvSpPr>
          <p:cNvPr id="9" name="Oval Callout 8"/>
          <p:cNvSpPr/>
          <p:nvPr/>
        </p:nvSpPr>
        <p:spPr>
          <a:xfrm>
            <a:off x="3429000" y="1714500"/>
            <a:ext cx="1676400" cy="1447800"/>
          </a:xfrm>
          <a:prstGeom prst="wedgeEllipseCallout">
            <a:avLst>
              <a:gd name="adj1" fmla="val -141793"/>
              <a:gd name="adj2" fmla="val 1336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397404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F6E23-1E60-4941-BA59-572292CD5D6C}"/>
              </a:ext>
            </a:extLst>
          </p:cNvPr>
          <p:cNvPicPr>
            <a:picLocks noChangeAspect="1"/>
          </p:cNvPicPr>
          <p:nvPr/>
        </p:nvPicPr>
        <p:blipFill rotWithShape="1">
          <a:blip r:embed="rId3"/>
          <a:srcRect l="10000" t="12963" r="9167"/>
          <a:stretch/>
        </p:blipFill>
        <p:spPr>
          <a:xfrm>
            <a:off x="914400" y="1524000"/>
            <a:ext cx="7391400" cy="4476750"/>
          </a:xfrm>
          <a:prstGeom prst="rect">
            <a:avLst/>
          </a:prstGeom>
        </p:spPr>
      </p:pic>
      <p:sp>
        <p:nvSpPr>
          <p:cNvPr id="6" name="TextBox 5">
            <a:extLst>
              <a:ext uri="{FF2B5EF4-FFF2-40B4-BE49-F238E27FC236}">
                <a16:creationId xmlns:a16="http://schemas.microsoft.com/office/drawing/2014/main" id="{38F8E4FD-4633-4FAE-828D-627F55FFD2EC}"/>
              </a:ext>
            </a:extLst>
          </p:cNvPr>
          <p:cNvSpPr txBox="1"/>
          <p:nvPr/>
        </p:nvSpPr>
        <p:spPr>
          <a:xfrm>
            <a:off x="762000" y="304800"/>
            <a:ext cx="7620000" cy="661720"/>
          </a:xfrm>
          <a:prstGeom prst="rect">
            <a:avLst/>
          </a:prstGeom>
          <a:noFill/>
        </p:spPr>
        <p:txBody>
          <a:bodyPr wrap="square" rtlCol="0">
            <a:spAutoFit/>
          </a:bodyPr>
          <a:lstStyle/>
          <a:p>
            <a:r>
              <a:rPr lang="en-US" sz="3700" b="1" dirty="0">
                <a:solidFill>
                  <a:schemeClr val="accent6">
                    <a:lumMod val="75000"/>
                  </a:schemeClr>
                </a:solidFill>
                <a:latin typeface="Arial Narrow" panose="020B0606020202030204" pitchFamily="34" charset="0"/>
              </a:rPr>
              <a:t>Step 2.  Select Manage Profile</a:t>
            </a:r>
          </a:p>
        </p:txBody>
      </p:sp>
      <p:sp>
        <p:nvSpPr>
          <p:cNvPr id="7" name="Oval Callout 8">
            <a:extLst>
              <a:ext uri="{FF2B5EF4-FFF2-40B4-BE49-F238E27FC236}">
                <a16:creationId xmlns:a16="http://schemas.microsoft.com/office/drawing/2014/main" id="{A7EC8AA3-161B-4CBD-B160-6A3C99027545}"/>
              </a:ext>
            </a:extLst>
          </p:cNvPr>
          <p:cNvSpPr/>
          <p:nvPr/>
        </p:nvSpPr>
        <p:spPr>
          <a:xfrm>
            <a:off x="3886200" y="1524000"/>
            <a:ext cx="1676400" cy="1447800"/>
          </a:xfrm>
          <a:prstGeom prst="wedgeEllipseCallout">
            <a:avLst>
              <a:gd name="adj1" fmla="val 97227"/>
              <a:gd name="adj2" fmla="val 20182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spTree>
    <p:custDataLst>
      <p:tags r:id="rId1"/>
    </p:custDataLst>
    <p:extLst>
      <p:ext uri="{BB962C8B-B14F-4D97-AF65-F5344CB8AC3E}">
        <p14:creationId xmlns:p14="http://schemas.microsoft.com/office/powerpoint/2010/main" val="197952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97B3F-8DC0-4AAB-87AD-940193B0E860}"/>
              </a:ext>
            </a:extLst>
          </p:cNvPr>
          <p:cNvSpPr>
            <a:spLocks noGrp="1"/>
          </p:cNvSpPr>
          <p:nvPr>
            <p:ph type="title"/>
          </p:nvPr>
        </p:nvSpPr>
        <p:spPr/>
        <p:txBody>
          <a:bodyPr>
            <a:normAutofit/>
          </a:bodyPr>
          <a:lstStyle/>
          <a:p>
            <a:r>
              <a:rPr lang="en-US" sz="3700" dirty="0">
                <a:solidFill>
                  <a:schemeClr val="accent6">
                    <a:lumMod val="75000"/>
                  </a:schemeClr>
                </a:solidFill>
                <a:latin typeface="Arial Narrow" panose="020B0606020202030204" pitchFamily="34" charset="0"/>
              </a:rPr>
              <a:t>Step 3. Add New Compensation</a:t>
            </a:r>
          </a:p>
        </p:txBody>
      </p:sp>
      <p:pic>
        <p:nvPicPr>
          <p:cNvPr id="5" name="Picture 4">
            <a:extLst>
              <a:ext uri="{FF2B5EF4-FFF2-40B4-BE49-F238E27FC236}">
                <a16:creationId xmlns:a16="http://schemas.microsoft.com/office/drawing/2014/main" id="{EDB5F811-1BCD-4F71-90CE-28DA15CF44D9}"/>
              </a:ext>
            </a:extLst>
          </p:cNvPr>
          <p:cNvPicPr>
            <a:picLocks noChangeAspect="1"/>
          </p:cNvPicPr>
          <p:nvPr/>
        </p:nvPicPr>
        <p:blipFill rotWithShape="1">
          <a:blip r:embed="rId3"/>
          <a:srcRect l="9166" t="10895" r="10000"/>
          <a:stretch/>
        </p:blipFill>
        <p:spPr>
          <a:xfrm>
            <a:off x="685800" y="1594645"/>
            <a:ext cx="2819400" cy="4135979"/>
          </a:xfrm>
          <a:prstGeom prst="rect">
            <a:avLst/>
          </a:prstGeom>
        </p:spPr>
      </p:pic>
      <p:sp>
        <p:nvSpPr>
          <p:cNvPr id="6" name="Oval Callout 8">
            <a:extLst>
              <a:ext uri="{FF2B5EF4-FFF2-40B4-BE49-F238E27FC236}">
                <a16:creationId xmlns:a16="http://schemas.microsoft.com/office/drawing/2014/main" id="{3B148B14-9804-4E4C-A930-FD789DD837C2}"/>
              </a:ext>
            </a:extLst>
          </p:cNvPr>
          <p:cNvSpPr/>
          <p:nvPr/>
        </p:nvSpPr>
        <p:spPr>
          <a:xfrm>
            <a:off x="419100" y="1127376"/>
            <a:ext cx="1676400" cy="1447800"/>
          </a:xfrm>
          <a:prstGeom prst="wedgeEllipseCallout">
            <a:avLst>
              <a:gd name="adj1" fmla="val 106026"/>
              <a:gd name="adj2" fmla="val 15836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SELECT</a:t>
            </a:r>
          </a:p>
        </p:txBody>
      </p:sp>
      <p:pic>
        <p:nvPicPr>
          <p:cNvPr id="8" name="Picture 7">
            <a:extLst>
              <a:ext uri="{FF2B5EF4-FFF2-40B4-BE49-F238E27FC236}">
                <a16:creationId xmlns:a16="http://schemas.microsoft.com/office/drawing/2014/main" id="{3EECCAF5-9D34-43C6-B56B-622B24EC4899}"/>
              </a:ext>
            </a:extLst>
          </p:cNvPr>
          <p:cNvPicPr>
            <a:picLocks noChangeAspect="1"/>
          </p:cNvPicPr>
          <p:nvPr/>
        </p:nvPicPr>
        <p:blipFill rotWithShape="1">
          <a:blip r:embed="rId4"/>
          <a:srcRect l="30833" t="14336" r="31672" b="29133"/>
          <a:stretch/>
        </p:blipFill>
        <p:spPr>
          <a:xfrm>
            <a:off x="4114800" y="1676400"/>
            <a:ext cx="4876800" cy="4135979"/>
          </a:xfrm>
          <a:prstGeom prst="rect">
            <a:avLst/>
          </a:prstGeom>
        </p:spPr>
      </p:pic>
    </p:spTree>
    <p:custDataLst>
      <p:tags r:id="rId1"/>
    </p:custDataLst>
    <p:extLst>
      <p:ext uri="{BB962C8B-B14F-4D97-AF65-F5344CB8AC3E}">
        <p14:creationId xmlns:p14="http://schemas.microsoft.com/office/powerpoint/2010/main" val="19491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9C520-A483-48B7-859C-B0B2F8D28CA2}"/>
              </a:ext>
            </a:extLst>
          </p:cNvPr>
          <p:cNvPicPr>
            <a:picLocks noChangeAspect="1"/>
          </p:cNvPicPr>
          <p:nvPr/>
        </p:nvPicPr>
        <p:blipFill rotWithShape="1">
          <a:blip r:embed="rId2"/>
          <a:srcRect l="11667" t="11481" r="12499"/>
          <a:stretch/>
        </p:blipFill>
        <p:spPr>
          <a:xfrm>
            <a:off x="609600" y="1447800"/>
            <a:ext cx="7848600" cy="4552950"/>
          </a:xfrm>
          <a:prstGeom prst="rect">
            <a:avLst/>
          </a:prstGeom>
        </p:spPr>
      </p:pic>
      <p:sp>
        <p:nvSpPr>
          <p:cNvPr id="4" name="TextBox 3">
            <a:extLst>
              <a:ext uri="{FF2B5EF4-FFF2-40B4-BE49-F238E27FC236}">
                <a16:creationId xmlns:a16="http://schemas.microsoft.com/office/drawing/2014/main" id="{028F7197-DE93-4D79-A683-E45D4EF6E456}"/>
              </a:ext>
            </a:extLst>
          </p:cNvPr>
          <p:cNvSpPr txBox="1"/>
          <p:nvPr/>
        </p:nvSpPr>
        <p:spPr>
          <a:xfrm>
            <a:off x="609600" y="518696"/>
            <a:ext cx="5995103"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4.  Add New Communication</a:t>
            </a:r>
          </a:p>
        </p:txBody>
      </p:sp>
      <p:sp>
        <p:nvSpPr>
          <p:cNvPr id="5" name="Speech Bubble: Oval 4">
            <a:extLst>
              <a:ext uri="{FF2B5EF4-FFF2-40B4-BE49-F238E27FC236}">
                <a16:creationId xmlns:a16="http://schemas.microsoft.com/office/drawing/2014/main" id="{6664ED67-07FB-45B2-BBEA-FC6AEEBE3FED}"/>
              </a:ext>
            </a:extLst>
          </p:cNvPr>
          <p:cNvSpPr/>
          <p:nvPr/>
        </p:nvSpPr>
        <p:spPr>
          <a:xfrm>
            <a:off x="3048000" y="2743200"/>
            <a:ext cx="1752600" cy="917448"/>
          </a:xfrm>
          <a:prstGeom prst="wedgeEllipseCallout">
            <a:avLst>
              <a:gd name="adj1" fmla="val 178092"/>
              <a:gd name="adj2" fmla="val 1597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Tree>
    <p:extLst>
      <p:ext uri="{BB962C8B-B14F-4D97-AF65-F5344CB8AC3E}">
        <p14:creationId xmlns:p14="http://schemas.microsoft.com/office/powerpoint/2010/main" val="357151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BB4C6-D06E-4BCA-A3CB-3A2E20AE72A4}"/>
              </a:ext>
            </a:extLst>
          </p:cNvPr>
          <p:cNvSpPr txBox="1"/>
          <p:nvPr/>
        </p:nvSpPr>
        <p:spPr>
          <a:xfrm>
            <a:off x="2274939" y="1520145"/>
            <a:ext cx="4579374" cy="3847207"/>
          </a:xfrm>
          <a:prstGeom prst="rect">
            <a:avLst/>
          </a:prstGeom>
          <a:noFill/>
        </p:spPr>
        <p:txBody>
          <a:bodyPr wrap="square">
            <a:spAutoFit/>
          </a:bodyPr>
          <a:lstStyle/>
          <a:p>
            <a:pPr marL="594360" lvl="2" indent="0">
              <a:buNone/>
            </a:pPr>
            <a:endParaRPr lang="en-US" sz="1600" dirty="0"/>
          </a:p>
          <a:p>
            <a:pPr lvl="1"/>
            <a:r>
              <a:rPr lang="en-US" b="1" dirty="0"/>
              <a:t>BEGA Statute:</a:t>
            </a:r>
          </a:p>
          <a:p>
            <a:pPr lvl="2">
              <a:buFont typeface="Courier New" panose="02070309020205020404" pitchFamily="49" charset="0"/>
              <a:buChar char="o"/>
            </a:pPr>
            <a:r>
              <a:rPr lang="en-US" sz="2400" b="1" dirty="0"/>
              <a:t>The Ethics Act</a:t>
            </a:r>
          </a:p>
          <a:p>
            <a:pPr lvl="2">
              <a:buClr>
                <a:srgbClr val="F07F09"/>
              </a:buClr>
              <a:buFont typeface="Courier New" panose="02070309020205020404" pitchFamily="49" charset="0"/>
              <a:buChar char="o"/>
            </a:pPr>
            <a:r>
              <a:rPr lang="en-US" sz="2400" b="1" dirty="0"/>
              <a:t>Jurisdiction</a:t>
            </a:r>
          </a:p>
          <a:p>
            <a:pPr marL="594360" lvl="2" indent="0">
              <a:buNone/>
            </a:pPr>
            <a:endParaRPr lang="en-US" sz="2400" b="1" dirty="0"/>
          </a:p>
          <a:p>
            <a:pPr lvl="1"/>
            <a:r>
              <a:rPr lang="en-US" b="1" dirty="0"/>
              <a:t>BEGA Structure:</a:t>
            </a:r>
          </a:p>
          <a:p>
            <a:pPr lvl="2">
              <a:buFont typeface="Courier New" panose="02070309020205020404" pitchFamily="49" charset="0"/>
              <a:buChar char="o"/>
            </a:pPr>
            <a:r>
              <a:rPr lang="en-US" sz="2400" b="1" dirty="0"/>
              <a:t>Five-member Board</a:t>
            </a:r>
          </a:p>
          <a:p>
            <a:pPr lvl="2">
              <a:buFont typeface="Courier New" panose="02070309020205020404" pitchFamily="49" charset="0"/>
              <a:buChar char="o"/>
            </a:pPr>
            <a:r>
              <a:rPr lang="en-US" sz="2400" b="1" dirty="0"/>
              <a:t>Office of Open Government</a:t>
            </a:r>
          </a:p>
          <a:p>
            <a:pPr lvl="2">
              <a:buFont typeface="Courier New" panose="02070309020205020404" pitchFamily="49" charset="0"/>
              <a:buChar char="o"/>
            </a:pPr>
            <a:r>
              <a:rPr lang="en-US" sz="2400" b="1" dirty="0"/>
              <a:t>Office of Government Ethics</a:t>
            </a:r>
          </a:p>
        </p:txBody>
      </p:sp>
      <p:pic>
        <p:nvPicPr>
          <p:cNvPr id="4" name="Picture 3">
            <a:extLst>
              <a:ext uri="{FF2B5EF4-FFF2-40B4-BE49-F238E27FC236}">
                <a16:creationId xmlns:a16="http://schemas.microsoft.com/office/drawing/2014/main" id="{BE179D75-DF9A-441D-883E-5176AD226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45" r="2" b="4373"/>
          <a:stretch/>
        </p:blipFill>
        <p:spPr>
          <a:xfrm>
            <a:off x="5943599" y="0"/>
            <a:ext cx="3283319" cy="2438400"/>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Tree>
    <p:custDataLst>
      <p:tags r:id="rId1"/>
    </p:custDataLst>
    <p:extLst>
      <p:ext uri="{BB962C8B-B14F-4D97-AF65-F5344CB8AC3E}">
        <p14:creationId xmlns:p14="http://schemas.microsoft.com/office/powerpoint/2010/main" val="37590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B9C520-A483-48B7-859C-B0B2F8D28CA2}"/>
              </a:ext>
            </a:extLst>
          </p:cNvPr>
          <p:cNvPicPr>
            <a:picLocks noChangeAspect="1"/>
          </p:cNvPicPr>
          <p:nvPr/>
        </p:nvPicPr>
        <p:blipFill rotWithShape="1">
          <a:blip r:embed="rId2"/>
          <a:srcRect l="11667" t="11481" r="12499"/>
          <a:stretch/>
        </p:blipFill>
        <p:spPr>
          <a:xfrm>
            <a:off x="609600" y="1447800"/>
            <a:ext cx="7848600" cy="4552950"/>
          </a:xfrm>
          <a:prstGeom prst="rect">
            <a:avLst/>
          </a:prstGeom>
        </p:spPr>
      </p:pic>
      <p:sp>
        <p:nvSpPr>
          <p:cNvPr id="4" name="TextBox 3">
            <a:extLst>
              <a:ext uri="{FF2B5EF4-FFF2-40B4-BE49-F238E27FC236}">
                <a16:creationId xmlns:a16="http://schemas.microsoft.com/office/drawing/2014/main" id="{028F7197-DE93-4D79-A683-E45D4EF6E456}"/>
              </a:ext>
            </a:extLst>
          </p:cNvPr>
          <p:cNvSpPr txBox="1"/>
          <p:nvPr/>
        </p:nvSpPr>
        <p:spPr>
          <a:xfrm>
            <a:off x="609600" y="518696"/>
            <a:ext cx="3725700"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5.  File Reports</a:t>
            </a:r>
          </a:p>
        </p:txBody>
      </p:sp>
      <p:sp>
        <p:nvSpPr>
          <p:cNvPr id="5" name="Speech Bubble: Oval 4">
            <a:extLst>
              <a:ext uri="{FF2B5EF4-FFF2-40B4-BE49-F238E27FC236}">
                <a16:creationId xmlns:a16="http://schemas.microsoft.com/office/drawing/2014/main" id="{6664ED67-07FB-45B2-BBEA-FC6AEEBE3FED}"/>
              </a:ext>
            </a:extLst>
          </p:cNvPr>
          <p:cNvSpPr/>
          <p:nvPr/>
        </p:nvSpPr>
        <p:spPr>
          <a:xfrm>
            <a:off x="4953000" y="262968"/>
            <a:ext cx="1752600" cy="917448"/>
          </a:xfrm>
          <a:prstGeom prst="wedgeEllipseCallout">
            <a:avLst>
              <a:gd name="adj1" fmla="val 64768"/>
              <a:gd name="adj2" fmla="val 2637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Tree>
    <p:extLst>
      <p:ext uri="{BB962C8B-B14F-4D97-AF65-F5344CB8AC3E}">
        <p14:creationId xmlns:p14="http://schemas.microsoft.com/office/powerpoint/2010/main" val="38647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F3E83-AE1D-4B1F-ACA3-F17BA89CAABD}"/>
              </a:ext>
            </a:extLst>
          </p:cNvPr>
          <p:cNvPicPr>
            <a:picLocks noChangeAspect="1"/>
          </p:cNvPicPr>
          <p:nvPr/>
        </p:nvPicPr>
        <p:blipFill rotWithShape="1">
          <a:blip r:embed="rId2"/>
          <a:srcRect l="12500" t="11481" r="14166"/>
          <a:stretch/>
        </p:blipFill>
        <p:spPr>
          <a:xfrm>
            <a:off x="152400" y="1905000"/>
            <a:ext cx="3886200" cy="4552950"/>
          </a:xfrm>
          <a:prstGeom prst="rect">
            <a:avLst/>
          </a:prstGeom>
        </p:spPr>
      </p:pic>
      <p:pic>
        <p:nvPicPr>
          <p:cNvPr id="5" name="Picture 4">
            <a:extLst>
              <a:ext uri="{FF2B5EF4-FFF2-40B4-BE49-F238E27FC236}">
                <a16:creationId xmlns:a16="http://schemas.microsoft.com/office/drawing/2014/main" id="{A25B1863-CDC1-4BB4-B6D1-277867101DBA}"/>
              </a:ext>
            </a:extLst>
          </p:cNvPr>
          <p:cNvPicPr>
            <a:picLocks noChangeAspect="1"/>
          </p:cNvPicPr>
          <p:nvPr/>
        </p:nvPicPr>
        <p:blipFill rotWithShape="1">
          <a:blip r:embed="rId3"/>
          <a:srcRect l="11667" t="11481" r="11667"/>
          <a:stretch/>
        </p:blipFill>
        <p:spPr>
          <a:xfrm>
            <a:off x="4267200" y="1905000"/>
            <a:ext cx="4267200" cy="4552950"/>
          </a:xfrm>
          <a:prstGeom prst="rect">
            <a:avLst/>
          </a:prstGeom>
        </p:spPr>
      </p:pic>
      <p:sp>
        <p:nvSpPr>
          <p:cNvPr id="6" name="Speech Bubble: Oval 5">
            <a:extLst>
              <a:ext uri="{FF2B5EF4-FFF2-40B4-BE49-F238E27FC236}">
                <a16:creationId xmlns:a16="http://schemas.microsoft.com/office/drawing/2014/main" id="{3EE51B88-353F-4D8B-85D3-7C81AA1FDF41}"/>
              </a:ext>
            </a:extLst>
          </p:cNvPr>
          <p:cNvSpPr/>
          <p:nvPr/>
        </p:nvSpPr>
        <p:spPr>
          <a:xfrm>
            <a:off x="914400" y="1524000"/>
            <a:ext cx="1752600" cy="917448"/>
          </a:xfrm>
          <a:prstGeom prst="wedgeEllipseCallout">
            <a:avLst>
              <a:gd name="adj1" fmla="val -44629"/>
              <a:gd name="adj2" fmla="val 25085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
        <p:nvSpPr>
          <p:cNvPr id="7" name="Speech Bubble: Oval 6">
            <a:extLst>
              <a:ext uri="{FF2B5EF4-FFF2-40B4-BE49-F238E27FC236}">
                <a16:creationId xmlns:a16="http://schemas.microsoft.com/office/drawing/2014/main" id="{981DCDD0-38A3-4F51-B12F-8543A9D4E08C}"/>
              </a:ext>
            </a:extLst>
          </p:cNvPr>
          <p:cNvSpPr/>
          <p:nvPr/>
        </p:nvSpPr>
        <p:spPr>
          <a:xfrm>
            <a:off x="5083279" y="1676400"/>
            <a:ext cx="1752600" cy="917448"/>
          </a:xfrm>
          <a:prstGeom prst="wedgeEllipseCallout">
            <a:avLst>
              <a:gd name="adj1" fmla="val 115259"/>
              <a:gd name="adj2" fmla="val 2808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a:t>
            </a:r>
          </a:p>
        </p:txBody>
      </p:sp>
      <p:sp>
        <p:nvSpPr>
          <p:cNvPr id="8" name="TextBox 7">
            <a:extLst>
              <a:ext uri="{FF2B5EF4-FFF2-40B4-BE49-F238E27FC236}">
                <a16:creationId xmlns:a16="http://schemas.microsoft.com/office/drawing/2014/main" id="{F65541F3-2261-4DE0-8121-A3A7186E5905}"/>
              </a:ext>
            </a:extLst>
          </p:cNvPr>
          <p:cNvSpPr txBox="1"/>
          <p:nvPr/>
        </p:nvSpPr>
        <p:spPr>
          <a:xfrm>
            <a:off x="609600" y="533400"/>
            <a:ext cx="4784387" cy="661720"/>
          </a:xfrm>
          <a:prstGeom prst="rect">
            <a:avLst/>
          </a:prstGeom>
          <a:noFill/>
        </p:spPr>
        <p:txBody>
          <a:bodyPr wrap="none" rtlCol="0">
            <a:spAutoFit/>
          </a:bodyPr>
          <a:lstStyle/>
          <a:p>
            <a:r>
              <a:rPr lang="en-US" sz="3700" dirty="0">
                <a:solidFill>
                  <a:schemeClr val="accent6">
                    <a:lumMod val="75000"/>
                  </a:schemeClr>
                </a:solidFill>
                <a:latin typeface="Arial Narrow" panose="020B0606020202030204" pitchFamily="34" charset="0"/>
              </a:rPr>
              <a:t>Step 6. Add Activity Report</a:t>
            </a:r>
          </a:p>
        </p:txBody>
      </p:sp>
    </p:spTree>
    <p:extLst>
      <p:ext uri="{BB962C8B-B14F-4D97-AF65-F5344CB8AC3E}">
        <p14:creationId xmlns:p14="http://schemas.microsoft.com/office/powerpoint/2010/main" val="2057231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EE95A-6A8E-48D7-9D82-122D6246B05C}"/>
              </a:ext>
            </a:extLst>
          </p:cNvPr>
          <p:cNvPicPr>
            <a:picLocks noChangeAspect="1"/>
          </p:cNvPicPr>
          <p:nvPr/>
        </p:nvPicPr>
        <p:blipFill rotWithShape="1">
          <a:blip r:embed="rId3"/>
          <a:srcRect l="12499" t="20371" r="11668"/>
          <a:stretch/>
        </p:blipFill>
        <p:spPr>
          <a:xfrm>
            <a:off x="497958" y="1253951"/>
            <a:ext cx="8036442" cy="4746799"/>
          </a:xfrm>
          <a:prstGeom prst="rect">
            <a:avLst/>
          </a:prstGeom>
        </p:spPr>
      </p:pic>
      <p:sp>
        <p:nvSpPr>
          <p:cNvPr id="4" name="TextBox 3">
            <a:extLst>
              <a:ext uri="{FF2B5EF4-FFF2-40B4-BE49-F238E27FC236}">
                <a16:creationId xmlns:a16="http://schemas.microsoft.com/office/drawing/2014/main" id="{25B809FB-F943-4406-87AC-96DDF15969EC}"/>
              </a:ext>
            </a:extLst>
          </p:cNvPr>
          <p:cNvSpPr txBox="1"/>
          <p:nvPr/>
        </p:nvSpPr>
        <p:spPr>
          <a:xfrm>
            <a:off x="762000" y="609600"/>
            <a:ext cx="5202386" cy="661720"/>
          </a:xfrm>
          <a:prstGeom prst="rect">
            <a:avLst/>
          </a:prstGeom>
          <a:noFill/>
        </p:spPr>
        <p:txBody>
          <a:bodyPr wrap="none" rtlCol="0">
            <a:spAutoFit/>
          </a:bodyPr>
          <a:lstStyle/>
          <a:p>
            <a:r>
              <a:rPr lang="en-US" sz="3700" b="1" dirty="0">
                <a:solidFill>
                  <a:schemeClr val="accent6">
                    <a:lumMod val="75000"/>
                  </a:schemeClr>
                </a:solidFill>
                <a:latin typeface="Arial Narrow" panose="020B0606020202030204" pitchFamily="34" charset="0"/>
              </a:rPr>
              <a:t>Step 7. Check for Accuracy</a:t>
            </a:r>
          </a:p>
        </p:txBody>
      </p:sp>
    </p:spTree>
    <p:custDataLst>
      <p:tags r:id="rId1"/>
    </p:custDataLst>
    <p:extLst>
      <p:ext uri="{BB962C8B-B14F-4D97-AF65-F5344CB8AC3E}">
        <p14:creationId xmlns:p14="http://schemas.microsoft.com/office/powerpoint/2010/main" val="136546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86800" cy="4572000"/>
          </a:xfrm>
        </p:spPr>
      </p:pic>
      <p:sp>
        <p:nvSpPr>
          <p:cNvPr id="3" name="Title 2"/>
          <p:cNvSpPr>
            <a:spLocks noGrp="1"/>
          </p:cNvSpPr>
          <p:nvPr>
            <p:ph type="title"/>
          </p:nvPr>
        </p:nvSpPr>
        <p:spPr/>
        <p:txBody>
          <a:bodyPr>
            <a:normAutofit/>
          </a:bodyPr>
          <a:lstStyle/>
          <a:p>
            <a:pPr algn="ctr"/>
            <a:r>
              <a:rPr lang="en-US" sz="3200" dirty="0">
                <a:effectLst/>
              </a:rPr>
              <a:t>Step 8.  Save and “Certify!” Registration</a:t>
            </a:r>
            <a:br>
              <a:rPr lang="en-US" sz="3200" dirty="0">
                <a:effectLst/>
              </a:rPr>
            </a:br>
            <a:r>
              <a:rPr lang="en-US" sz="1800" dirty="0">
                <a:effectLst/>
              </a:rPr>
              <a:t>*absent certification, registration will not be complete*</a:t>
            </a:r>
          </a:p>
        </p:txBody>
      </p:sp>
    </p:spTree>
    <p:extLst>
      <p:ext uri="{BB962C8B-B14F-4D97-AF65-F5344CB8AC3E}">
        <p14:creationId xmlns:p14="http://schemas.microsoft.com/office/powerpoint/2010/main" val="52045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4D7E-884C-4E7B-AEB9-43AC7626B303}"/>
              </a:ext>
            </a:extLst>
          </p:cNvPr>
          <p:cNvSpPr>
            <a:spLocks noGrp="1"/>
          </p:cNvSpPr>
          <p:nvPr>
            <p:ph type="title"/>
          </p:nvPr>
        </p:nvSpPr>
        <p:spPr/>
        <p:txBody>
          <a:bodyPr/>
          <a:lstStyle/>
          <a:p>
            <a:r>
              <a:rPr lang="en-US" dirty="0"/>
              <a:t>Who is a Lobbyist? </a:t>
            </a:r>
          </a:p>
        </p:txBody>
      </p:sp>
      <p:sp>
        <p:nvSpPr>
          <p:cNvPr id="3" name="Content Placeholder 2">
            <a:extLst>
              <a:ext uri="{FF2B5EF4-FFF2-40B4-BE49-F238E27FC236}">
                <a16:creationId xmlns:a16="http://schemas.microsoft.com/office/drawing/2014/main" id="{66DBBAF0-8B73-45F8-AFDE-EAA6F259A008}"/>
              </a:ext>
            </a:extLst>
          </p:cNvPr>
          <p:cNvSpPr>
            <a:spLocks noGrp="1"/>
          </p:cNvSpPr>
          <p:nvPr>
            <p:ph idx="1"/>
          </p:nvPr>
        </p:nvSpPr>
        <p:spPr/>
        <p:txBody>
          <a:bodyPr/>
          <a:lstStyle/>
          <a:p>
            <a:r>
              <a:rPr lang="en-US" dirty="0">
                <a:latin typeface="+mj-lt"/>
              </a:rPr>
              <a:t>A lobbyist is any person who engages in lobbying.</a:t>
            </a:r>
          </a:p>
          <a:p>
            <a:endParaRPr lang="en-US" dirty="0">
              <a:latin typeface="+mj-lt"/>
            </a:endParaRPr>
          </a:p>
          <a:p>
            <a:r>
              <a:rPr lang="en-US" u="none" strike="noStrike" dirty="0">
                <a:solidFill>
                  <a:srgbClr val="212121"/>
                </a:solidFill>
                <a:effectLst/>
                <a:latin typeface="+mj-lt"/>
              </a:rPr>
              <a:t>“Lobbying” means communicating directly with any official in the legislative or executive branch of the District government with the purpose of influencing any legislative action or an administrative decision.</a:t>
            </a:r>
            <a:br>
              <a:rPr lang="en-US" dirty="0">
                <a:latin typeface="+mj-lt"/>
              </a:rPr>
            </a:br>
            <a:br>
              <a:rPr lang="en-US" dirty="0">
                <a:latin typeface="+mj-lt"/>
              </a:rPr>
            </a:br>
            <a:r>
              <a:rPr lang="en-US" u="sng" dirty="0">
                <a:solidFill>
                  <a:srgbClr val="006EBB"/>
                </a:solidFill>
                <a:effectLst/>
                <a:latin typeface="+mj-lt"/>
                <a:hlinkClick r:id="rId3"/>
              </a:rPr>
              <a:t>D.C. Code § 1-1161.01</a:t>
            </a:r>
            <a:endParaRPr lang="en-US" dirty="0">
              <a:latin typeface="+mj-lt"/>
            </a:endParaRPr>
          </a:p>
        </p:txBody>
      </p:sp>
    </p:spTree>
    <p:custDataLst>
      <p:tags r:id="rId1"/>
    </p:custDataLst>
    <p:extLst>
      <p:ext uri="{BB962C8B-B14F-4D97-AF65-F5344CB8AC3E}">
        <p14:creationId xmlns:p14="http://schemas.microsoft.com/office/powerpoint/2010/main" val="210796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246743" y="1066800"/>
            <a:ext cx="8737600" cy="4949992"/>
          </a:xfrm>
        </p:spPr>
        <p:txBody>
          <a:bodyPr>
            <a:normAutofit lnSpcReduction="10000"/>
          </a:bodyPr>
          <a:lstStyle/>
          <a:p>
            <a:pPr marL="0" indent="0" algn="ctr">
              <a:buNone/>
            </a:pPr>
            <a:r>
              <a:rPr lang="en-US" sz="1900" b="1" dirty="0">
                <a:latin typeface="+mj-lt"/>
                <a:cs typeface="Times New Roman" panose="02020603050405020304" pitchFamily="18" charset="0"/>
              </a:rPr>
              <a:t>Lobbying Defined</a:t>
            </a:r>
          </a:p>
          <a:p>
            <a:pPr marL="0" indent="0" algn="just">
              <a:buNone/>
            </a:pPr>
            <a:endParaRPr lang="en-US" sz="1900" dirty="0">
              <a:latin typeface="+mj-lt"/>
              <a:cs typeface="Times New Roman" panose="02020603050405020304" pitchFamily="18" charset="0"/>
            </a:endParaRPr>
          </a:p>
          <a:p>
            <a:pPr marL="0" indent="0" algn="just">
              <a:buNone/>
            </a:pPr>
            <a:r>
              <a:rPr lang="en-US" sz="1900" dirty="0">
                <a:latin typeface="+mj-lt"/>
                <a:cs typeface="Times New Roman" panose="02020603050405020304" pitchFamily="18" charset="0"/>
              </a:rPr>
              <a:t>Example of “lobbying” activity that would require registration and filing of reports with BEGA:</a:t>
            </a:r>
          </a:p>
          <a:p>
            <a:pPr marL="0" indent="0" algn="just">
              <a:buNone/>
            </a:pPr>
            <a:endParaRPr lang="en-US" sz="1900" dirty="0">
              <a:latin typeface="+mj-lt"/>
              <a:cs typeface="Times New Roman" panose="02020603050405020304" pitchFamily="18" charset="0"/>
            </a:endParaRPr>
          </a:p>
          <a:p>
            <a:pPr algn="just"/>
            <a:r>
              <a:rPr lang="en-US" sz="1900" dirty="0">
                <a:latin typeface="+mj-lt"/>
                <a:cs typeface="Times New Roman" panose="02020603050405020304" pitchFamily="18" charset="0"/>
              </a:rPr>
              <a:t>ABC Company opposes legislation that would set the District’s hourly minimum wage to $15. It pays a lobbyist firm (“Firm”) $5,000, to help it in communicating with District officials regarding its opposition to the legislation. Firm communicates with various councilmembers regarding opposition to the bill. </a:t>
            </a:r>
          </a:p>
          <a:p>
            <a:pPr algn="just"/>
            <a:r>
              <a:rPr lang="en-US" sz="1900" dirty="0">
                <a:latin typeface="+mj-lt"/>
                <a:cs typeface="Times New Roman" panose="02020603050405020304" pitchFamily="18" charset="0"/>
              </a:rPr>
              <a:t>ABC Company and Firm must register as lobbyists with BEGA because they expended and received over $250, respectively, for lobbying. All expenditures related to this matter and any meetings or communications between the firm and the councilmembers regarding the opposition to the legislation must be disclosed on lobbying activity reports.</a:t>
            </a:r>
            <a:endParaRPr lang="en-US" sz="1800" dirty="0">
              <a:latin typeface="+mj-lt"/>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5</a:t>
            </a:fld>
            <a:endParaRPr lang="en-US"/>
          </a:p>
        </p:txBody>
      </p:sp>
    </p:spTree>
    <p:custDataLst>
      <p:tags r:id="rId1"/>
    </p:custDataLst>
    <p:extLst>
      <p:ext uri="{BB962C8B-B14F-4D97-AF65-F5344CB8AC3E}">
        <p14:creationId xmlns:p14="http://schemas.microsoft.com/office/powerpoint/2010/main" val="470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145144" y="1066800"/>
            <a:ext cx="8882742" cy="5014686"/>
          </a:xfrm>
        </p:spPr>
        <p:txBody>
          <a:bodyPr>
            <a:normAutofit fontScale="70000" lnSpcReduction="20000"/>
          </a:bodyPr>
          <a:lstStyle/>
          <a:p>
            <a:pPr marL="0" indent="0" algn="just">
              <a:buNone/>
            </a:pPr>
            <a:endParaRPr lang="en-US" sz="300"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endParaRPr lang="en-US" sz="2200" b="1" dirty="0">
              <a:latin typeface="+mj-lt"/>
              <a:cs typeface="Times New Roman" panose="02020603050405020304" pitchFamily="18" charset="0"/>
            </a:endParaRPr>
          </a:p>
          <a:p>
            <a:pPr marL="0" indent="0" algn="ctr">
              <a:buNone/>
            </a:pPr>
            <a:r>
              <a:rPr lang="en-US" sz="2200" b="1" dirty="0">
                <a:latin typeface="+mj-lt"/>
                <a:cs typeface="Times New Roman" panose="02020603050405020304" pitchFamily="18" charset="0"/>
              </a:rPr>
              <a:t>Lobbying Defined</a:t>
            </a:r>
          </a:p>
          <a:p>
            <a:pPr marL="0" indent="0" algn="just">
              <a:buNone/>
            </a:pPr>
            <a:r>
              <a:rPr lang="en-US" sz="2200" dirty="0">
                <a:latin typeface="+mj-lt"/>
                <a:cs typeface="Times New Roman" panose="02020603050405020304" pitchFamily="18" charset="0"/>
              </a:rPr>
              <a:t>What is </a:t>
            </a:r>
            <a:r>
              <a:rPr lang="en-US" sz="2200" b="1" u="sng" dirty="0">
                <a:latin typeface="+mj-lt"/>
                <a:cs typeface="Times New Roman" panose="02020603050405020304" pitchFamily="18" charset="0"/>
              </a:rPr>
              <a:t>not</a:t>
            </a:r>
            <a:r>
              <a:rPr lang="en-US" sz="2200" dirty="0">
                <a:latin typeface="+mj-lt"/>
                <a:cs typeface="Times New Roman" panose="02020603050405020304" pitchFamily="18" charset="0"/>
              </a:rPr>
              <a:t> “Lobbying”:</a:t>
            </a:r>
          </a:p>
          <a:p>
            <a:pPr algn="just" fontAlgn="base">
              <a:spcBef>
                <a:spcPts val="0"/>
              </a:spcBef>
            </a:pPr>
            <a:endParaRPr lang="en-US" sz="19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The appearance or presentation of written </a:t>
            </a:r>
            <a:r>
              <a:rPr lang="en-US" sz="2200" b="1" u="sng" dirty="0">
                <a:solidFill>
                  <a:srgbClr val="FF0000"/>
                </a:solidFill>
                <a:latin typeface="+mj-lt"/>
                <a:cs typeface="Times New Roman" panose="02020603050405020304" pitchFamily="18" charset="0"/>
              </a:rPr>
              <a:t>testimony</a:t>
            </a:r>
            <a:r>
              <a:rPr lang="en-US" sz="2200" b="1" dirty="0">
                <a:solidFill>
                  <a:srgbClr val="FF0000"/>
                </a:solidFill>
                <a:latin typeface="+mj-lt"/>
                <a:cs typeface="Times New Roman" panose="02020603050405020304" pitchFamily="18" charset="0"/>
              </a:rPr>
              <a:t> </a:t>
            </a:r>
            <a:r>
              <a:rPr lang="en-US" sz="2200" dirty="0">
                <a:latin typeface="+mj-lt"/>
                <a:cs typeface="Times New Roman" panose="02020603050405020304" pitchFamily="18" charset="0"/>
              </a:rPr>
              <a:t>by a person on his or her own behalf, or representation by an attorney on behalf of any such person in a rulemaking (which includes a formal public hearing), rate-making, or adjudicatory hearing before an executive agency or the Tax Assessor;</a:t>
            </a:r>
          </a:p>
          <a:p>
            <a:pPr lvl="1" algn="just" fontAlgn="base">
              <a:spcBef>
                <a:spcPts val="0"/>
              </a:spcBef>
            </a:pPr>
            <a:r>
              <a:rPr lang="en-US" sz="2200" b="1" u="sng" dirty="0">
                <a:solidFill>
                  <a:srgbClr val="FF0000"/>
                </a:solidFill>
                <a:latin typeface="+mj-lt"/>
                <a:cs typeface="Times New Roman" panose="02020603050405020304" pitchFamily="18" charset="0"/>
              </a:rPr>
              <a:t>Information supplied in response to written inquiries</a:t>
            </a:r>
            <a:r>
              <a:rPr lang="en-US" sz="2200" b="1" dirty="0">
                <a:solidFill>
                  <a:srgbClr val="FF0000"/>
                </a:solidFill>
                <a:latin typeface="+mj-lt"/>
                <a:cs typeface="Times New Roman" panose="02020603050405020304" pitchFamily="18" charset="0"/>
              </a:rPr>
              <a:t> </a:t>
            </a:r>
            <a:r>
              <a:rPr lang="en-US" sz="2200" dirty="0">
                <a:latin typeface="+mj-lt"/>
                <a:cs typeface="Times New Roman" panose="02020603050405020304" pitchFamily="18" charset="0"/>
              </a:rPr>
              <a:t>by an executive agency, the Council, or any public official;</a:t>
            </a:r>
          </a:p>
          <a:p>
            <a:pPr lvl="1" algn="just" fontAlgn="base">
              <a:spcBef>
                <a:spcPts val="0"/>
              </a:spcBef>
            </a:pPr>
            <a:r>
              <a:rPr lang="en-US" sz="2200" b="1" u="sng" dirty="0">
                <a:solidFill>
                  <a:srgbClr val="FF0000"/>
                </a:solidFill>
                <a:latin typeface="+mj-lt"/>
                <a:cs typeface="Times New Roman" panose="02020603050405020304" pitchFamily="18" charset="0"/>
              </a:rPr>
              <a:t>Inquiries concerning only the status of specific actions</a:t>
            </a:r>
            <a:r>
              <a:rPr lang="en-US" sz="2200" dirty="0">
                <a:latin typeface="+mj-lt"/>
                <a:cs typeface="Times New Roman" panose="02020603050405020304" pitchFamily="18" charset="0"/>
              </a:rPr>
              <a:t> by an executive agency or the Council;</a:t>
            </a:r>
          </a:p>
          <a:p>
            <a:pPr lvl="1" algn="just" fontAlgn="base">
              <a:spcBef>
                <a:spcPts val="0"/>
              </a:spcBef>
            </a:pPr>
            <a:r>
              <a:rPr lang="en-US" sz="2200" b="1" u="sng" dirty="0">
                <a:solidFill>
                  <a:srgbClr val="FF0000"/>
                </a:solidFill>
                <a:latin typeface="+mj-lt"/>
                <a:cs typeface="Times New Roman" panose="02020603050405020304" pitchFamily="18" charset="0"/>
              </a:rPr>
              <a:t>Testimony given before the Council or a committee of the Council</a:t>
            </a:r>
            <a:r>
              <a:rPr lang="en-US" sz="2200" dirty="0">
                <a:latin typeface="+mj-lt"/>
                <a:cs typeface="Times New Roman" panose="02020603050405020304" pitchFamily="18" charset="0"/>
              </a:rPr>
              <a:t>, during which a public record is made of such proceedings or testimony submitted for inclusion in such a public record;</a:t>
            </a:r>
          </a:p>
          <a:p>
            <a:pPr lvl="1" algn="just" fontAlgn="base">
              <a:spcBef>
                <a:spcPts val="0"/>
              </a:spcBef>
            </a:pPr>
            <a:r>
              <a:rPr lang="en-US" sz="2200" dirty="0">
                <a:latin typeface="+mj-lt"/>
                <a:cs typeface="Times New Roman" panose="02020603050405020304" pitchFamily="18" charset="0"/>
              </a:rPr>
              <a:t>A communication made through the instrumentality of a newspaper, television, or radio of general circulation, or a publication whose primary audience is the organization’s membership; and</a:t>
            </a:r>
          </a:p>
          <a:p>
            <a:pPr lvl="1" algn="just" fontAlgn="base">
              <a:spcBef>
                <a:spcPts val="0"/>
              </a:spcBef>
            </a:pPr>
            <a:r>
              <a:rPr lang="en-US" sz="2200" dirty="0">
                <a:latin typeface="+mj-lt"/>
                <a:cs typeface="Times New Roman" panose="02020603050405020304" pitchFamily="18" charset="0"/>
              </a:rPr>
              <a:t>Communications by a bona fide political party;</a:t>
            </a:r>
          </a:p>
          <a:p>
            <a:pPr lvl="1" algn="just" fontAlgn="base">
              <a:spcBef>
                <a:spcPts val="0"/>
              </a:spcBef>
            </a:pPr>
            <a:r>
              <a:rPr lang="en-US" sz="2200" dirty="0">
                <a:latin typeface="+mj-lt"/>
                <a:cs typeface="Times New Roman" panose="02020603050405020304" pitchFamily="18" charset="0"/>
              </a:rPr>
              <a:t>These types of communications would not require registration.</a:t>
            </a:r>
            <a:endParaRPr lang="en-US" sz="1800" dirty="0">
              <a:latin typeface="+mj-lt"/>
              <a:cs typeface="Times New Roman" panose="02020603050405020304" pitchFamily="18" charset="0"/>
            </a:endParaRPr>
          </a:p>
          <a:p>
            <a:pPr marL="0" indent="0" algn="just">
              <a:buNone/>
            </a:pPr>
            <a:r>
              <a:rPr lang="en-US" sz="1800" dirty="0">
                <a:latin typeface="+mj-lt"/>
                <a:cs typeface="Times New Roman" panose="02020603050405020304" pitchFamily="18" charset="0"/>
              </a:rPr>
              <a:t>	D.C. Official Code §1-1161.01(32)(B).</a:t>
            </a:r>
          </a:p>
          <a:p>
            <a:pPr marL="0" indent="0">
              <a:buNone/>
            </a:pPr>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6</a:t>
            </a:fld>
            <a:endParaRPr lang="en-US"/>
          </a:p>
        </p:txBody>
      </p:sp>
    </p:spTree>
    <p:custDataLst>
      <p:tags r:id="rId1"/>
    </p:custDataLst>
    <p:extLst>
      <p:ext uri="{BB962C8B-B14F-4D97-AF65-F5344CB8AC3E}">
        <p14:creationId xmlns:p14="http://schemas.microsoft.com/office/powerpoint/2010/main" val="146907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LOBBYING</a:t>
            </a:r>
            <a:r>
              <a:rPr lang="en-US" dirty="0">
                <a:latin typeface="Times New Roman" panose="02020603050405020304" pitchFamily="18" charset="0"/>
                <a:cs typeface="Times New Roman" panose="02020603050405020304" pitchFamily="18" charset="0"/>
              </a:rPr>
              <a:t> IN THE DISTRICT OF COLUMBIA</a:t>
            </a:r>
          </a:p>
        </p:txBody>
      </p:sp>
      <p:sp>
        <p:nvSpPr>
          <p:cNvPr id="3" name="Content Placeholder 2"/>
          <p:cNvSpPr>
            <a:spLocks noGrp="1"/>
          </p:cNvSpPr>
          <p:nvPr>
            <p:ph idx="1"/>
          </p:nvPr>
        </p:nvSpPr>
        <p:spPr>
          <a:xfrm>
            <a:off x="609600" y="990600"/>
            <a:ext cx="7924800" cy="5257800"/>
          </a:xfrm>
        </p:spPr>
        <p:txBody>
          <a:bodyPr>
            <a:normAutofit fontScale="47500" lnSpcReduction="20000"/>
          </a:bodyPr>
          <a:lstStyle/>
          <a:p>
            <a:pPr marL="0" indent="0" algn="ctr">
              <a:buNone/>
            </a:pPr>
            <a:endParaRPr lang="en-US" sz="14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endParaRPr lang="en-US" sz="2600" b="1" dirty="0">
              <a:latin typeface="+mj-lt"/>
              <a:cs typeface="Times New Roman" panose="02020603050405020304" pitchFamily="18" charset="0"/>
            </a:endParaRPr>
          </a:p>
          <a:p>
            <a:pPr marL="0" indent="0" algn="ctr">
              <a:buNone/>
            </a:pPr>
            <a:r>
              <a:rPr lang="en-US" sz="2600" b="1" dirty="0">
                <a:latin typeface="+mj-lt"/>
                <a:cs typeface="Times New Roman" panose="02020603050405020304" pitchFamily="18" charset="0"/>
              </a:rPr>
              <a:t>Lobbying Defined Continued</a:t>
            </a:r>
            <a:endParaRPr lang="en-US" sz="2600" dirty="0">
              <a:latin typeface="+mj-lt"/>
              <a:cs typeface="Times New Roman" panose="02020603050405020304" pitchFamily="18" charset="0"/>
            </a:endParaRPr>
          </a:p>
          <a:p>
            <a:pPr marL="0" indent="0" algn="just">
              <a:buNone/>
            </a:pPr>
            <a:r>
              <a:rPr lang="en-US" sz="2900" dirty="0">
                <a:latin typeface="+mj-lt"/>
                <a:cs typeface="Times New Roman" panose="02020603050405020304" pitchFamily="18" charset="0"/>
              </a:rPr>
              <a:t>What is </a:t>
            </a:r>
            <a:r>
              <a:rPr lang="en-US" sz="2900" b="1" dirty="0">
                <a:latin typeface="+mj-lt"/>
                <a:cs typeface="Times New Roman" panose="02020603050405020304" pitchFamily="18" charset="0"/>
              </a:rPr>
              <a:t>not</a:t>
            </a:r>
            <a:r>
              <a:rPr lang="en-US" sz="2900" dirty="0">
                <a:latin typeface="+mj-lt"/>
                <a:cs typeface="Times New Roman" panose="02020603050405020304" pitchFamily="18" charset="0"/>
              </a:rPr>
              <a:t> “lobbying”:</a:t>
            </a:r>
          </a:p>
          <a:p>
            <a:pPr marL="0" indent="0" algn="just">
              <a:buNone/>
            </a:pPr>
            <a:endParaRPr lang="en-US" sz="2900" b="1" dirty="0">
              <a:latin typeface="+mj-lt"/>
              <a:cs typeface="Times New Roman" panose="02020603050405020304" pitchFamily="18" charset="0"/>
            </a:endParaRPr>
          </a:p>
          <a:p>
            <a:pPr algn="just" fontAlgn="base">
              <a:spcBef>
                <a:spcPts val="0"/>
              </a:spcBef>
            </a:pPr>
            <a:r>
              <a:rPr lang="en-US" sz="2900" b="1" dirty="0">
                <a:latin typeface="+mj-lt"/>
                <a:cs typeface="Times New Roman" panose="02020603050405020304" pitchFamily="18" charset="0"/>
              </a:rPr>
              <a:t>Grassroots communications: </a:t>
            </a:r>
            <a:r>
              <a:rPr lang="en-US" sz="2900" dirty="0">
                <a:latin typeface="+mj-lt"/>
                <a:cs typeface="Times New Roman" panose="02020603050405020304" pitchFamily="18" charset="0"/>
              </a:rPr>
              <a:t> The act of asking the general public to contact public officials concerning issues and legislation.</a:t>
            </a:r>
          </a:p>
          <a:p>
            <a:pPr algn="just" fontAlgn="base">
              <a:spcBef>
                <a:spcPts val="0"/>
              </a:spcBef>
            </a:pPr>
            <a:endParaRPr lang="en-US" sz="2900" dirty="0">
              <a:latin typeface="+mj-lt"/>
              <a:cs typeface="Times New Roman" panose="02020603050405020304" pitchFamily="18" charset="0"/>
            </a:endParaRPr>
          </a:p>
          <a:p>
            <a:pPr lvl="1" algn="just" fontAlgn="base">
              <a:spcBef>
                <a:spcPts val="0"/>
              </a:spcBef>
            </a:pPr>
            <a:r>
              <a:rPr lang="en-US" sz="2900" dirty="0">
                <a:latin typeface="+mj-lt"/>
                <a:cs typeface="Times New Roman" panose="02020603050405020304" pitchFamily="18" charset="0"/>
              </a:rPr>
              <a:t>Does not involve “direct” communication between public officials and the underlying lobbying entity.</a:t>
            </a:r>
          </a:p>
          <a:p>
            <a:pPr lvl="1" algn="just" fontAlgn="base">
              <a:spcBef>
                <a:spcPts val="0"/>
              </a:spcBef>
            </a:pPr>
            <a:r>
              <a:rPr lang="en-US" sz="2900" dirty="0">
                <a:latin typeface="+mj-lt"/>
                <a:cs typeface="Times New Roman" panose="02020603050405020304" pitchFamily="18" charset="0"/>
              </a:rPr>
              <a:t>Persons having the direct communications with public officials are not compensated.</a:t>
            </a:r>
          </a:p>
          <a:p>
            <a:pPr marL="393192" lvl="1" indent="0" algn="just" fontAlgn="base">
              <a:spcBef>
                <a:spcPts val="0"/>
              </a:spcBef>
              <a:buNone/>
            </a:pPr>
            <a:endParaRPr lang="en-US" sz="2900" dirty="0">
              <a:latin typeface="+mj-lt"/>
              <a:cs typeface="Times New Roman" panose="02020603050405020304" pitchFamily="18" charset="0"/>
            </a:endParaRPr>
          </a:p>
          <a:p>
            <a:pPr marL="0" indent="0" algn="just">
              <a:lnSpc>
                <a:spcPct val="120000"/>
              </a:lnSpc>
              <a:spcBef>
                <a:spcPts val="1200"/>
              </a:spcBef>
              <a:spcAft>
                <a:spcPts val="1200"/>
              </a:spcAft>
              <a:buNone/>
            </a:pPr>
            <a:r>
              <a:rPr lang="en-US" dirty="0"/>
              <a:t>A non-profit supports $15 minimum wage legislation and encourages the public to speak with District officials in support of it. Members of the public who communicate with District officials in support of this bill are engaging in lobbying, because they are having direct communications with District officials with the intent to influence legislation, </a:t>
            </a:r>
            <a:r>
              <a:rPr lang="en-US" b="1" i="1" dirty="0"/>
              <a:t>but</a:t>
            </a:r>
            <a:r>
              <a:rPr lang="en-US" dirty="0"/>
              <a:t>, they do not have to register as lobbyists because they are not receiving compensation for these communications. The non-profit would not need to register as a lobbyist in this effort alone. If a registered lobbyist did not have any direct communications with public officials regarding this matter, then it would not have to report this activity on its lobbying activity report. </a:t>
            </a:r>
            <a:endParaRPr lang="en-US" sz="2600"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07B9E53-BF45-46C2-8132-53290F56CF97}" type="slidenum">
              <a:rPr lang="en-US" smtClean="0"/>
              <a:t>7</a:t>
            </a:fld>
            <a:endParaRPr lang="en-US"/>
          </a:p>
        </p:txBody>
      </p:sp>
    </p:spTree>
    <p:custDataLst>
      <p:tags r:id="rId1"/>
    </p:custDataLst>
    <p:extLst>
      <p:ext uri="{BB962C8B-B14F-4D97-AF65-F5344CB8AC3E}">
        <p14:creationId xmlns:p14="http://schemas.microsoft.com/office/powerpoint/2010/main" val="164079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0" y="1219200"/>
            <a:ext cx="8839200" cy="4797592"/>
          </a:xfrm>
        </p:spPr>
        <p:txBody>
          <a:bodyPr>
            <a:normAutofit fontScale="77500" lnSpcReduction="20000"/>
          </a:bodyPr>
          <a:lstStyle/>
          <a:p>
            <a:pPr marL="0" indent="0" algn="just">
              <a:buNone/>
            </a:pPr>
            <a:endParaRPr lang="en-US" sz="300" dirty="0">
              <a:latin typeface="Times New Roman" panose="02020603050405020304" pitchFamily="18" charset="0"/>
              <a:cs typeface="Times New Roman" panose="02020603050405020304" pitchFamily="18" charset="0"/>
            </a:endParaRPr>
          </a:p>
          <a:p>
            <a:pPr marL="0" indent="0" algn="ctr">
              <a:buNone/>
            </a:pPr>
            <a:endParaRPr lang="en-US" sz="1900" b="1" dirty="0">
              <a:latin typeface="Times New Roman" panose="02020603050405020304" pitchFamily="18" charset="0"/>
              <a:cs typeface="Times New Roman" panose="02020603050405020304" pitchFamily="18" charset="0"/>
            </a:endParaRPr>
          </a:p>
          <a:p>
            <a:pPr marL="0" indent="0" algn="ctr">
              <a:buNone/>
            </a:pPr>
            <a:endParaRPr lang="en-US" sz="1900" b="1" dirty="0">
              <a:latin typeface="Times New Roman" panose="02020603050405020304" pitchFamily="18" charset="0"/>
              <a:cs typeface="Times New Roman" panose="02020603050405020304" pitchFamily="18" charset="0"/>
            </a:endParaRPr>
          </a:p>
          <a:p>
            <a:pPr marL="0" indent="0" algn="ctr">
              <a:buNone/>
            </a:pPr>
            <a:r>
              <a:rPr lang="en-US" sz="1900" b="1" dirty="0">
                <a:latin typeface="+mj-lt"/>
                <a:cs typeface="Times New Roman" panose="02020603050405020304" pitchFamily="18" charset="0"/>
              </a:rPr>
              <a:t>Lobbying Defined Continued</a:t>
            </a:r>
          </a:p>
          <a:p>
            <a:pPr marL="0" indent="0" algn="just">
              <a:buNone/>
            </a:pPr>
            <a:r>
              <a:rPr lang="en-US" sz="2000" dirty="0">
                <a:latin typeface="+mj-lt"/>
                <a:cs typeface="Times New Roman" panose="02020603050405020304" pitchFamily="18" charset="0"/>
              </a:rPr>
              <a:t>What is </a:t>
            </a:r>
            <a:r>
              <a:rPr lang="en-US" sz="2000" b="1" dirty="0">
                <a:latin typeface="+mj-lt"/>
                <a:cs typeface="Times New Roman" panose="02020603050405020304" pitchFamily="18" charset="0"/>
              </a:rPr>
              <a:t>not</a:t>
            </a:r>
            <a:r>
              <a:rPr lang="en-US" sz="2000" dirty="0">
                <a:latin typeface="+mj-lt"/>
                <a:cs typeface="Times New Roman" panose="02020603050405020304" pitchFamily="18" charset="0"/>
              </a:rPr>
              <a:t> “lobbying” activity that would require registration with BEGA:</a:t>
            </a:r>
          </a:p>
          <a:p>
            <a:pPr marL="0" indent="0" algn="just" fontAlgn="base">
              <a:spcBef>
                <a:spcPts val="0"/>
              </a:spcBef>
              <a:buNone/>
            </a:pPr>
            <a:endParaRPr lang="en-US" sz="1600" dirty="0">
              <a:latin typeface="+mj-lt"/>
              <a:cs typeface="Times New Roman" panose="02020603050405020304" pitchFamily="18" charset="0"/>
            </a:endParaRPr>
          </a:p>
          <a:p>
            <a:pPr algn="just" fontAlgn="base">
              <a:spcBef>
                <a:spcPts val="0"/>
              </a:spcBef>
            </a:pPr>
            <a:r>
              <a:rPr lang="en-US" sz="2000" b="1" dirty="0">
                <a:latin typeface="+mj-lt"/>
                <a:cs typeface="Times New Roman" panose="02020603050405020304" pitchFamily="18" charset="0"/>
              </a:rPr>
              <a:t>Procurement communications:</a:t>
            </a:r>
            <a:r>
              <a:rPr lang="en-US" sz="2000" dirty="0">
                <a:latin typeface="+mj-lt"/>
                <a:cs typeface="Times New Roman" panose="02020603050405020304" pitchFamily="18" charset="0"/>
              </a:rPr>
              <a:t> </a:t>
            </a:r>
          </a:p>
          <a:p>
            <a:pPr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Communications with District officials regarding government contracting or a purchasing decision are not “lobbying”</a:t>
            </a:r>
            <a:endParaRPr lang="en-US" sz="1600" dirty="0">
              <a:latin typeface="+mj-lt"/>
              <a:cs typeface="Times New Roman" panose="02020603050405020304" pitchFamily="18" charset="0"/>
            </a:endParaRPr>
          </a:p>
          <a:p>
            <a:pPr lvl="1" algn="just" fontAlgn="base">
              <a:spcBef>
                <a:spcPts val="0"/>
              </a:spcBef>
            </a:pPr>
            <a:endParaRPr lang="en-US" sz="12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There must be an </a:t>
            </a:r>
            <a:r>
              <a:rPr lang="en-US" sz="2000" b="1" i="1" dirty="0">
                <a:latin typeface="+mj-lt"/>
                <a:cs typeface="Times New Roman" panose="02020603050405020304" pitchFamily="18" charset="0"/>
              </a:rPr>
              <a:t>intent to influence legislative action or administrative decision</a:t>
            </a:r>
            <a:r>
              <a:rPr lang="en-US" sz="2000" dirty="0">
                <a:latin typeface="+mj-lt"/>
                <a:cs typeface="Times New Roman" panose="02020603050405020304" pitchFamily="18" charset="0"/>
              </a:rPr>
              <a:t>. </a:t>
            </a:r>
          </a:p>
          <a:p>
            <a:pPr algn="just" fontAlgn="base">
              <a:spcBef>
                <a:spcPts val="0"/>
              </a:spcBef>
            </a:pPr>
            <a:endParaRPr lang="en-US" sz="16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Example:	</a:t>
            </a:r>
          </a:p>
          <a:p>
            <a:pPr lvl="2" algn="just" fontAlgn="base">
              <a:spcBef>
                <a:spcPts val="0"/>
              </a:spcBef>
            </a:pPr>
            <a:r>
              <a:rPr lang="en-US" sz="1900" dirty="0">
                <a:latin typeface="+mj-lt"/>
                <a:cs typeface="Times New Roman" panose="02020603050405020304" pitchFamily="18" charset="0"/>
              </a:rPr>
              <a:t>A company hires a firm to assist it in influencing the contents of a District RFP and submitting a bid proposal to the District. The company wins the contract and the firm interfaces with a District agency regarding the status of the contract award and later regarding invoice issues. None of these communications/interactions with the District amount to “lobbying,” because there is no intent to influence legislative action or an administrative action.</a:t>
            </a:r>
          </a:p>
          <a:p>
            <a:pPr lvl="2" algn="just" fontAlgn="base">
              <a:spcBef>
                <a:spcPts val="0"/>
              </a:spcBef>
            </a:pPr>
            <a:endParaRPr lang="en-US" sz="1700" dirty="0">
              <a:latin typeface="+mj-lt"/>
              <a:cs typeface="Times New Roman" panose="02020603050405020304" pitchFamily="18" charset="0"/>
            </a:endParaRPr>
          </a:p>
          <a:p>
            <a:pPr lvl="1" algn="just" fontAlgn="base">
              <a:spcBef>
                <a:spcPts val="0"/>
              </a:spcBef>
            </a:pPr>
            <a:r>
              <a:rPr lang="en-US" sz="2200" dirty="0">
                <a:latin typeface="+mj-lt"/>
                <a:cs typeface="Times New Roman" panose="02020603050405020304" pitchFamily="18" charset="0"/>
              </a:rPr>
              <a:t>EXCEPTION: Contracts in excess of $1 million (during a 12-month period) require Council review and involve legislative action (through the introduction of a resolution either approving or disapproving the proposed contract). </a:t>
            </a:r>
            <a:r>
              <a:rPr lang="en-US" sz="2200" i="1" dirty="0">
                <a:latin typeface="+mj-lt"/>
                <a:cs typeface="Times New Roman" panose="02020603050405020304" pitchFamily="18" charset="0"/>
              </a:rPr>
              <a:t>See</a:t>
            </a:r>
            <a:r>
              <a:rPr lang="en-US" sz="2200" dirty="0">
                <a:latin typeface="+mj-lt"/>
                <a:cs typeface="Times New Roman" panose="02020603050405020304" pitchFamily="18" charset="0"/>
              </a:rPr>
              <a:t> D.C. Official Code § 2-352.02</a:t>
            </a:r>
            <a:r>
              <a:rPr lang="en-US" sz="1800" dirty="0">
                <a:latin typeface="+mj-lt"/>
                <a:cs typeface="Times New Roman" panose="02020603050405020304" pitchFamily="18" charset="0"/>
              </a:rPr>
              <a:t>.</a:t>
            </a:r>
            <a:endParaRPr lang="en-US" sz="2200" dirty="0">
              <a:latin typeface="+mj-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07B9E53-BF45-46C2-8132-53290F56CF97}" type="slidenum">
              <a:rPr lang="en-US" smtClean="0"/>
              <a:t>8</a:t>
            </a:fld>
            <a:endParaRPr lang="en-US"/>
          </a:p>
        </p:txBody>
      </p:sp>
    </p:spTree>
    <p:custDataLst>
      <p:tags r:id="rId1"/>
    </p:custDataLst>
    <p:extLst>
      <p:ext uri="{BB962C8B-B14F-4D97-AF65-F5344CB8AC3E}">
        <p14:creationId xmlns:p14="http://schemas.microsoft.com/office/powerpoint/2010/main" val="37866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 calcmode="lin" valueType="num">
                                      <p:cBhvr additive="base">
                                        <p:cTn id="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5" end="15"/>
                                            </p:txEl>
                                          </p:spTgt>
                                        </p:tgtEl>
                                        <p:attrNameLst>
                                          <p:attrName>style.visibility</p:attrName>
                                        </p:attrNameLst>
                                      </p:cBhvr>
                                      <p:to>
                                        <p:strVal val="visible"/>
                                      </p:to>
                                    </p:set>
                                    <p:animEffect transition="in" filter="fade">
                                      <p:cBhvr>
                                        <p:cTn id="13" dur="1000"/>
                                        <p:tgtEl>
                                          <p:spTgt spid="3">
                                            <p:txEl>
                                              <p:pRg st="15" end="15"/>
                                            </p:txEl>
                                          </p:spTgt>
                                        </p:tgtEl>
                                      </p:cBhvr>
                                    </p:animEffect>
                                    <p:anim calcmode="lin" valueType="num">
                                      <p:cBhvr>
                                        <p:cTn id="1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LOBBYING IN THE DISTRICT OF COLUMBIA</a:t>
            </a:r>
          </a:p>
        </p:txBody>
      </p:sp>
      <p:sp>
        <p:nvSpPr>
          <p:cNvPr id="3" name="Content Placeholder 2"/>
          <p:cNvSpPr>
            <a:spLocks noGrp="1"/>
          </p:cNvSpPr>
          <p:nvPr>
            <p:ph idx="1"/>
          </p:nvPr>
        </p:nvSpPr>
        <p:spPr>
          <a:xfrm>
            <a:off x="360947" y="1828800"/>
            <a:ext cx="8349916" cy="4187992"/>
          </a:xfrm>
        </p:spPr>
        <p:txBody>
          <a:bodyPr>
            <a:normAutofit/>
          </a:bodyPr>
          <a:lstStyle/>
          <a:p>
            <a:pPr marL="0" indent="0" algn="just">
              <a:buNone/>
            </a:pPr>
            <a:endParaRPr lang="en-US" sz="300" dirty="0">
              <a:latin typeface="Times New Roman" panose="02020603050405020304" pitchFamily="18" charset="0"/>
              <a:cs typeface="Times New Roman" panose="02020603050405020304" pitchFamily="18" charset="0"/>
            </a:endParaRPr>
          </a:p>
          <a:p>
            <a:pPr marL="0" indent="0" algn="ctr">
              <a:buNone/>
            </a:pPr>
            <a:r>
              <a:rPr lang="en-US" sz="1900" b="1" dirty="0">
                <a:latin typeface="Times New Roman" panose="02020603050405020304" pitchFamily="18" charset="0"/>
                <a:cs typeface="Times New Roman" panose="02020603050405020304" pitchFamily="18" charset="0"/>
              </a:rPr>
              <a:t>Lobbying Defined Continued</a:t>
            </a:r>
          </a:p>
          <a:p>
            <a:pPr marL="0" indent="0" algn="just">
              <a:buNone/>
            </a:pPr>
            <a:r>
              <a:rPr lang="en-US" sz="2000" dirty="0">
                <a:latin typeface="+mj-lt"/>
                <a:cs typeface="Times New Roman" panose="02020603050405020304" pitchFamily="18" charset="0"/>
              </a:rPr>
              <a:t>What is </a:t>
            </a:r>
            <a:r>
              <a:rPr lang="en-US" sz="2000" b="1" dirty="0">
                <a:latin typeface="+mj-lt"/>
                <a:cs typeface="Times New Roman" panose="02020603050405020304" pitchFamily="18" charset="0"/>
              </a:rPr>
              <a:t>not</a:t>
            </a:r>
            <a:r>
              <a:rPr lang="en-US" sz="2000" dirty="0">
                <a:latin typeface="+mj-lt"/>
                <a:cs typeface="Times New Roman" panose="02020603050405020304" pitchFamily="18" charset="0"/>
              </a:rPr>
              <a:t> “lobbying” activity that would require disclosure on a lobbyist activity report:</a:t>
            </a:r>
          </a:p>
          <a:p>
            <a:pPr marL="457200" lvl="1" indent="0" algn="just" fontAlgn="base">
              <a:spcBef>
                <a:spcPts val="0"/>
              </a:spcBef>
              <a:buNone/>
            </a:pPr>
            <a:endParaRPr lang="en-US" dirty="0">
              <a:latin typeface="+mj-lt"/>
              <a:cs typeface="Times New Roman" panose="02020603050405020304" pitchFamily="18" charset="0"/>
            </a:endParaRPr>
          </a:p>
          <a:p>
            <a:pPr marL="0" indent="0" algn="just" fontAlgn="base">
              <a:spcBef>
                <a:spcPts val="0"/>
              </a:spcBef>
              <a:buNone/>
            </a:pPr>
            <a:endParaRPr lang="en-US" sz="1600" dirty="0">
              <a:latin typeface="+mj-lt"/>
              <a:cs typeface="Times New Roman" panose="02020603050405020304" pitchFamily="18" charset="0"/>
            </a:endParaRPr>
          </a:p>
          <a:p>
            <a:pPr algn="just" fontAlgn="base">
              <a:spcBef>
                <a:spcPts val="0"/>
              </a:spcBef>
            </a:pPr>
            <a:r>
              <a:rPr lang="en-US" sz="2000" b="1" dirty="0">
                <a:latin typeface="+mj-lt"/>
                <a:cs typeface="Times New Roman" panose="02020603050405020304" pitchFamily="18" charset="0"/>
              </a:rPr>
              <a:t>Scheduling communications:</a:t>
            </a:r>
            <a:r>
              <a:rPr lang="en-US" sz="2000" dirty="0">
                <a:latin typeface="+mj-lt"/>
                <a:cs typeface="Times New Roman" panose="02020603050405020304" pitchFamily="18" charset="0"/>
              </a:rPr>
              <a:t> </a:t>
            </a:r>
          </a:p>
          <a:p>
            <a:pPr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Communications with District officials to set up a meeting with a public official.</a:t>
            </a:r>
          </a:p>
          <a:p>
            <a:pPr lvl="1" algn="just" fontAlgn="base">
              <a:spcBef>
                <a:spcPts val="0"/>
              </a:spcBef>
            </a:pPr>
            <a:endParaRPr lang="en-US" sz="2000" dirty="0">
              <a:latin typeface="+mj-lt"/>
              <a:cs typeface="Times New Roman" panose="02020603050405020304" pitchFamily="18" charset="0"/>
            </a:endParaRPr>
          </a:p>
          <a:p>
            <a:pPr lvl="1" algn="just" fontAlgn="base">
              <a:spcBef>
                <a:spcPts val="0"/>
              </a:spcBef>
            </a:pPr>
            <a:r>
              <a:rPr lang="en-US" sz="2000" dirty="0">
                <a:latin typeface="+mj-lt"/>
                <a:cs typeface="Times New Roman" panose="02020603050405020304" pitchFamily="18" charset="0"/>
              </a:rPr>
              <a:t>This alone is not “lobbying,” and would not need to be disclosed in lobbying activity reports.</a:t>
            </a:r>
          </a:p>
          <a:p>
            <a:endParaRPr lang="en-US" sz="1800" dirty="0"/>
          </a:p>
        </p:txBody>
      </p:sp>
      <p:sp>
        <p:nvSpPr>
          <p:cNvPr id="4" name="Slide Number Placeholder 3"/>
          <p:cNvSpPr>
            <a:spLocks noGrp="1"/>
          </p:cNvSpPr>
          <p:nvPr>
            <p:ph type="sldNum" sz="quarter" idx="12"/>
          </p:nvPr>
        </p:nvSpPr>
        <p:spPr/>
        <p:txBody>
          <a:bodyPr/>
          <a:lstStyle/>
          <a:p>
            <a:fld id="{C07B9E53-BF45-46C2-8132-53290F56CF97}" type="slidenum">
              <a:rPr lang="en-US" smtClean="0"/>
              <a:t>9</a:t>
            </a:fld>
            <a:endParaRPr lang="en-US"/>
          </a:p>
        </p:txBody>
      </p:sp>
    </p:spTree>
    <p:custDataLst>
      <p:tags r:id="rId1"/>
    </p:custDataLst>
    <p:extLst>
      <p:ext uri="{BB962C8B-B14F-4D97-AF65-F5344CB8AC3E}">
        <p14:creationId xmlns:p14="http://schemas.microsoft.com/office/powerpoint/2010/main" val="1641373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31169</TotalTime>
  <Words>2088</Words>
  <Application>Microsoft Office PowerPoint</Application>
  <PresentationFormat>On-screen Show (4:3)</PresentationFormat>
  <Paragraphs>163</Paragraphs>
  <Slides>33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 Narrow</vt:lpstr>
      <vt:lpstr>Calibri</vt:lpstr>
      <vt:lpstr>Courier New</vt:lpstr>
      <vt:lpstr>Lucida Sans Unicode</vt:lpstr>
      <vt:lpstr>Times New Roman</vt:lpstr>
      <vt:lpstr>Verdana</vt:lpstr>
      <vt:lpstr>Wingdings 2</vt:lpstr>
      <vt:lpstr>Wingdings 3</vt:lpstr>
      <vt:lpstr>Concourse</vt:lpstr>
      <vt:lpstr>PowerPoint Presentation</vt:lpstr>
      <vt:lpstr>PowerPoint Presentation</vt:lpstr>
      <vt:lpstr>PowerPoint Presentation</vt:lpstr>
      <vt:lpstr>Who is a Lobbyist? </vt:lpstr>
      <vt:lpstr>LOBBYING IN THE DISTRICT OF COLUMBIA</vt:lpstr>
      <vt:lpstr>LOBBYING IN THE DISTRICT OF COLUMBIA</vt:lpstr>
      <vt:lpstr>LOBBYING IN THE DISTRICT OF COLUMBIA</vt:lpstr>
      <vt:lpstr>LOBBYING IN THE DISTRICT OF COLUMBIA</vt:lpstr>
      <vt:lpstr>LOBBYING IN THE DISTRICT OF COLUMBIA</vt:lpstr>
      <vt:lpstr>Persons Required to Register</vt:lpstr>
      <vt:lpstr>Registration Fee</vt:lpstr>
      <vt:lpstr>Exceptions</vt:lpstr>
      <vt:lpstr>Civil Penalty for Failure to Register or File Activity Reports D.C. Code § 1-1162.32</vt:lpstr>
      <vt:lpstr>Penalty Enforcement</vt:lpstr>
      <vt:lpstr>Renewing Lobbyist Registration</vt:lpstr>
      <vt:lpstr>Step 1. Select Registrant to open.</vt:lpstr>
      <vt:lpstr>Step 2. Select “Manage Profile”</vt:lpstr>
      <vt:lpstr>Step 3. Add New Compensation </vt:lpstr>
      <vt:lpstr>Step 4. Fill Accordingly and Save </vt:lpstr>
      <vt:lpstr>Step 5.  Select File Reports </vt:lpstr>
      <vt:lpstr>Step 6.  Add New Registration Report</vt:lpstr>
      <vt:lpstr>Step 7a. Select Report Type (renew)</vt:lpstr>
      <vt:lpstr>Filing Activity Report</vt:lpstr>
      <vt:lpstr>Activity Reports D.C. Code § 1-1162.30</vt:lpstr>
      <vt:lpstr>Activity Reports Continued D.C. Code § 1-1162.30</vt:lpstr>
      <vt:lpstr>Step 1. Select Registrant to open.</vt:lpstr>
      <vt:lpstr>PowerPoint Presentation</vt:lpstr>
      <vt:lpstr>Step 3. Add New Compensation</vt:lpstr>
      <vt:lpstr>PowerPoint Presentation</vt:lpstr>
      <vt:lpstr>PowerPoint Presentation</vt:lpstr>
      <vt:lpstr>PowerPoint Presentation</vt:lpstr>
      <vt:lpstr>PowerPoint Presentation</vt:lpstr>
      <vt:lpstr>Step 8.  Save and “Certify!” Registration *absent certification, registration will not be complete*</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Renewing Lobbyist Registration</dc:title>
  <dc:creator>Stan Kosick</dc:creator>
  <cp:lastModifiedBy>Bridges, Kevon (BEGA)</cp:lastModifiedBy>
  <cp:revision>63</cp:revision>
  <dcterms:created xsi:type="dcterms:W3CDTF">2020-01-23T18:07:53Z</dcterms:created>
  <dcterms:modified xsi:type="dcterms:W3CDTF">2022-01-04T18:38:48Z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F615FCC6-4357-4921-887E-BBE119B128C6</vt:lpwstr>
  </property>
  <property fmtid="{D5CDD505-2E9C-101B-9397-08002B2CF9AE}" pid="3" name="ArticulatePath">
    <vt:lpwstr>DC Lobbying Requirements92721</vt:lpwstr>
  </property>
</Properties>
</file>