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306" r:id="rId4"/>
    <p:sldId id="307" r:id="rId5"/>
    <p:sldId id="309" r:id="rId6"/>
    <p:sldId id="378" r:id="rId7"/>
    <p:sldId id="308" r:id="rId8"/>
    <p:sldId id="356" r:id="rId9"/>
    <p:sldId id="419" r:id="rId10"/>
    <p:sldId id="420" r:id="rId11"/>
    <p:sldId id="398" r:id="rId12"/>
    <p:sldId id="358" r:id="rId13"/>
    <p:sldId id="337" r:id="rId14"/>
    <p:sldId id="331" r:id="rId15"/>
    <p:sldId id="339" r:id="rId16"/>
    <p:sldId id="418" r:id="rId17"/>
    <p:sldId id="417" r:id="rId18"/>
    <p:sldId id="343" r:id="rId19"/>
    <p:sldId id="345" r:id="rId20"/>
  </p:sldIdLst>
  <p:sldSz cx="9144000" cy="6858000" type="screen4x3"/>
  <p:notesSz cx="7053263" cy="93091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7045"/>
    <a:srgbClr val="1F3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60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1"/>
            <a:ext cx="3056414" cy="4660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36351-1ADA-4FA0-90F2-F0D60151B601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527"/>
            <a:ext cx="3056414" cy="4660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1527"/>
            <a:ext cx="3056414" cy="4660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2FD56-417D-4539-A002-5A9506C23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04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257EF-261D-4793-A47F-AF2EBB6219BB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34869-E9EA-4557-B901-7C4014EB9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85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BEGA</a:t>
            </a:r>
            <a:r>
              <a:rPr lang="en-US" baseline="0" dirty="0" smtClean="0"/>
              <a:t> is currently drafting a Comprehensive Code of Conduct that will merge these various provisions.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34869-E9EA-4557-B901-7C4014EB9AB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82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6793-22DC-4A84-916B-3E2FB142BC2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DAB221-B15A-4AA4-8876-8BC66F0E86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6793-22DC-4A84-916B-3E2FB142BC2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B221-B15A-4AA4-8876-8BC66F0E86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7DAB221-B15A-4AA4-8876-8BC66F0E86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6793-22DC-4A84-916B-3E2FB142BC2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6793-22DC-4A84-916B-3E2FB142BC2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7DAB221-B15A-4AA4-8876-8BC66F0E86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6793-22DC-4A84-916B-3E2FB142BC2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DAB221-B15A-4AA4-8876-8BC66F0E86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996793-22DC-4A84-916B-3E2FB142BC2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AB221-B15A-4AA4-8876-8BC66F0E86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6793-22DC-4A84-916B-3E2FB142BC2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7DAB221-B15A-4AA4-8876-8BC66F0E866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6793-22DC-4A84-916B-3E2FB142BC2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7DAB221-B15A-4AA4-8876-8BC66F0E8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6793-22DC-4A84-916B-3E2FB142BC2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DAB221-B15A-4AA4-8876-8BC66F0E86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DAB221-B15A-4AA4-8876-8BC66F0E866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96793-22DC-4A84-916B-3E2FB142BC2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7DAB221-B15A-4AA4-8876-8BC66F0E86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996793-22DC-4A84-916B-3E2FB142BC2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b="0" i="0" u="none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996793-22DC-4A84-916B-3E2FB142BC25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7DAB221-B15A-4AA4-8876-8BC66F0E866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b="0" i="0" u="none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bega-fds@dc.gov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bega@dc.gov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13716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Board of Ethics and Government Accountability</a:t>
            </a:r>
            <a:endParaRPr lang="en-US" sz="40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u="sng" dirty="0" smtClean="0"/>
              <a:t>ETHICS TRAINING</a:t>
            </a:r>
          </a:p>
          <a:p>
            <a:pPr marL="0" indent="0" algn="ctr">
              <a:buNone/>
            </a:pPr>
            <a:r>
              <a:rPr lang="en-US" u="sng" dirty="0" smtClean="0"/>
              <a:t>ADVISORY NEIGHBORHOOD COMMISSIONS</a:t>
            </a:r>
          </a:p>
          <a:p>
            <a:pPr marL="0" indent="0" algn="ctr">
              <a:buNone/>
            </a:pPr>
            <a:endParaRPr lang="en-US" u="sng" dirty="0" smtClean="0"/>
          </a:p>
          <a:p>
            <a:pPr marL="0" indent="0" algn="ctr">
              <a:buNone/>
            </a:pPr>
            <a:endParaRPr lang="en-US" u="sng" dirty="0" smtClean="0"/>
          </a:p>
          <a:p>
            <a:pPr marL="0" indent="0" algn="ctr">
              <a:buNone/>
            </a:pPr>
            <a:endParaRPr lang="en-US" u="sng" dirty="0"/>
          </a:p>
          <a:p>
            <a:pPr marL="0" indent="0" algn="ctr">
              <a:buNone/>
            </a:pPr>
            <a:endParaRPr lang="en-US" u="sng" dirty="0" smtClean="0"/>
          </a:p>
          <a:p>
            <a:pPr marL="0" indent="0" algn="ctr">
              <a:buNone/>
            </a:pPr>
            <a:endParaRPr lang="en-US" u="sng" dirty="0"/>
          </a:p>
          <a:p>
            <a:pPr marL="0" indent="0" algn="ctr">
              <a:buNone/>
            </a:pPr>
            <a:r>
              <a:rPr lang="en-US" sz="1800" dirty="0" smtClean="0"/>
              <a:t>Presented by:  </a:t>
            </a:r>
          </a:p>
          <a:p>
            <a:pPr marL="0" indent="0" algn="ctr">
              <a:buNone/>
            </a:pPr>
            <a:r>
              <a:rPr lang="en-US" sz="1800" dirty="0" smtClean="0"/>
              <a:t>Darrin P. Sobin</a:t>
            </a:r>
          </a:p>
          <a:p>
            <a:pPr marL="0" indent="0" algn="ctr">
              <a:buNone/>
            </a:pPr>
            <a:r>
              <a:rPr lang="en-US" sz="1800" dirty="0" smtClean="0"/>
              <a:t>Director of Government Ethics</a:t>
            </a:r>
            <a:endParaRPr lang="en-US" sz="1200" dirty="0" smtClean="0"/>
          </a:p>
          <a:p>
            <a:pPr marL="0" indent="0" algn="ctr">
              <a:buNone/>
            </a:pPr>
            <a:r>
              <a:rPr lang="en-US" sz="1200" dirty="0" smtClean="0"/>
              <a:t>(Updated:  11/18/15)</a:t>
            </a:r>
            <a:endParaRPr lang="en-US" sz="1800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1" name="Picture 8" descr="C:\Documents and Settings\david.ramirez\Local Settings\Temporary Internet Files\Content.IE5\O5UJO16R\MP90036265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971800"/>
            <a:ext cx="35052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5953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Financial Conflicts of Interest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“Direct and Predictable Effect”</a:t>
            </a:r>
            <a:r>
              <a:rPr lang="en-US" dirty="0" smtClean="0"/>
              <a:t> – close causal link between action taken and the expected effect of a financial benefit.</a:t>
            </a:r>
          </a:p>
          <a:p>
            <a:pPr lvl="1"/>
            <a:r>
              <a:rPr lang="en-US" dirty="0" smtClean="0"/>
              <a:t>Grant applications submitted by you or someone closely affiliated to you.</a:t>
            </a:r>
          </a:p>
          <a:p>
            <a:pPr lvl="1"/>
            <a:r>
              <a:rPr lang="en-US" dirty="0" smtClean="0"/>
              <a:t>Any ANC action that will financially benefit your business, property or those of someone closely affiliated with you.</a:t>
            </a:r>
          </a:p>
          <a:p>
            <a:pPr lvl="2"/>
            <a:r>
              <a:rPr lang="en-US" dirty="0" smtClean="0"/>
              <a:t>Liquor license for your restaurant;</a:t>
            </a:r>
          </a:p>
          <a:p>
            <a:pPr lvl="2"/>
            <a:r>
              <a:rPr lang="en-US" dirty="0" smtClean="0"/>
              <a:t>Rezoning for your development project;</a:t>
            </a:r>
          </a:p>
          <a:p>
            <a:pPr lvl="2"/>
            <a:r>
              <a:rPr lang="en-US" dirty="0" smtClean="0"/>
              <a:t> Offers of transportation or lodging, or items of value from persons with matters pending before the ANC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5885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Financial Conflicts of Interest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Person </a:t>
            </a:r>
            <a:r>
              <a:rPr lang="en-US" sz="3200" b="1" dirty="0"/>
              <a:t>closely affiliated with the </a:t>
            </a:r>
            <a:r>
              <a:rPr lang="en-US" sz="3200" b="1" dirty="0" smtClean="0"/>
              <a:t>employee </a:t>
            </a:r>
            <a:r>
              <a:rPr lang="en-US" sz="3200" dirty="0" smtClean="0"/>
              <a:t>–</a:t>
            </a:r>
            <a:endParaRPr lang="en-US" sz="3600" dirty="0"/>
          </a:p>
          <a:p>
            <a:pPr lvl="1"/>
            <a:r>
              <a:rPr lang="en-US" sz="2400" dirty="0" smtClean="0"/>
              <a:t>A </a:t>
            </a:r>
            <a:r>
              <a:rPr lang="en-US" sz="2400" dirty="0"/>
              <a:t>spouse, dependent </a:t>
            </a:r>
            <a:r>
              <a:rPr lang="en-US" sz="2400" dirty="0" smtClean="0"/>
              <a:t>child, member </a:t>
            </a:r>
            <a:r>
              <a:rPr lang="en-US" sz="2400" dirty="0"/>
              <a:t>of </a:t>
            </a:r>
            <a:r>
              <a:rPr lang="en-US" sz="2400" dirty="0" smtClean="0"/>
              <a:t>your household, or client.</a:t>
            </a:r>
          </a:p>
          <a:p>
            <a:pPr lvl="1"/>
            <a:r>
              <a:rPr lang="en-US" sz="2400" dirty="0" smtClean="0"/>
              <a:t>Affiliated organization – any entity in which you or a member of your household is: officer, director, trustee, general partner, owner (stock worth more than $1,000), client, or employee.</a:t>
            </a:r>
          </a:p>
          <a:p>
            <a:pPr lvl="1"/>
            <a:r>
              <a:rPr lang="en-US" sz="2400" dirty="0" smtClean="0"/>
              <a:t>Anyone with whom you are negotiating for employment.</a:t>
            </a:r>
            <a:endParaRPr 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758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Financial Conflicts of Interest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Federal Law – Consistent with D.C. Law</a:t>
            </a:r>
          </a:p>
          <a:p>
            <a:r>
              <a:rPr lang="en-US" dirty="0" smtClean="0"/>
              <a:t>Penalties for violations include:</a:t>
            </a:r>
          </a:p>
          <a:p>
            <a:pPr lvl="1"/>
            <a:r>
              <a:rPr lang="en-US" dirty="0" smtClean="0"/>
              <a:t>Civil penalties pursuant to the Ethics Act</a:t>
            </a:r>
          </a:p>
          <a:p>
            <a:pPr lvl="2"/>
            <a:r>
              <a:rPr lang="en-US" dirty="0" smtClean="0"/>
              <a:t>$5,000 per violation </a:t>
            </a:r>
          </a:p>
          <a:p>
            <a:pPr lvl="1"/>
            <a:r>
              <a:rPr lang="en-US" dirty="0" smtClean="0"/>
              <a:t>Criminal Penalties pursuant to 18 U.S.C. </a:t>
            </a:r>
            <a:r>
              <a:rPr lang="en-US" dirty="0" smtClean="0">
                <a:latin typeface="Times New Roman"/>
                <a:cs typeface="Times New Roman"/>
              </a:rPr>
              <a:t>§ 216:</a:t>
            </a:r>
          </a:p>
          <a:p>
            <a:pPr lvl="2"/>
            <a:r>
              <a:rPr lang="en-US" dirty="0" smtClean="0">
                <a:latin typeface="Times New Roman"/>
                <a:cs typeface="Times New Roman"/>
              </a:rPr>
              <a:t>If not willful, 1 year in prison and fines of $50,000 per violation or the amount of compensation the person received or was offered, whichever is greater.</a:t>
            </a:r>
          </a:p>
          <a:p>
            <a:pPr lvl="2"/>
            <a:r>
              <a:rPr lang="en-US" dirty="0" smtClean="0">
                <a:latin typeface="Times New Roman"/>
                <a:cs typeface="Times New Roman"/>
              </a:rPr>
              <a:t>If willful, 5 years in prison and fines </a:t>
            </a:r>
            <a:r>
              <a:rPr lang="en-US" dirty="0">
                <a:latin typeface="Times New Roman"/>
                <a:cs typeface="Times New Roman"/>
              </a:rPr>
              <a:t>of $50,000 per violation or the amount of compensation the person received or was offered, whichever is greater.</a:t>
            </a:r>
          </a:p>
          <a:p>
            <a:pPr marL="594360" lvl="2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774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Clean Hands Certification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Formerly known as “Public Financial Disclosure Certification”</a:t>
            </a:r>
          </a:p>
          <a:p>
            <a:r>
              <a:rPr lang="en-US" dirty="0" smtClean="0"/>
              <a:t>Must be filed by all Advisory Neighborhood Commissioners who held their positions for at least 30 days in the previous calendar year</a:t>
            </a:r>
          </a:p>
          <a:p>
            <a:pPr lvl="1"/>
            <a:r>
              <a:rPr lang="en-US" dirty="0" smtClean="0"/>
              <a:t>This means if you were a Commissioner in 2015, but left office in 2016, you still have to file the Certification in 2016</a:t>
            </a:r>
          </a:p>
          <a:p>
            <a:r>
              <a:rPr lang="en-US" dirty="0" smtClean="0"/>
              <a:t>Must also be filed by all Candidates for Advisory Neighborhood Commissioner positions.</a:t>
            </a:r>
          </a:p>
          <a:p>
            <a:r>
              <a:rPr lang="en-US" dirty="0" smtClean="0"/>
              <a:t>Electronic Filing is </a:t>
            </a:r>
            <a:r>
              <a:rPr lang="en-US" u="sng" dirty="0" smtClean="0"/>
              <a:t>Required</a:t>
            </a:r>
          </a:p>
          <a:p>
            <a:pPr lvl="1"/>
            <a:r>
              <a:rPr lang="en-US" dirty="0" smtClean="0"/>
              <a:t>Though a person can seek a waiver of this requirement if they demonstrate hardship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Due Date</a:t>
            </a:r>
          </a:p>
          <a:p>
            <a:pPr algn="ctr">
              <a:lnSpc>
                <a:spcPct val="120000"/>
              </a:lnSpc>
            </a:pPr>
            <a:r>
              <a:rPr lang="en-US" sz="4000" b="1" dirty="0" smtClean="0"/>
              <a:t>May 15</a:t>
            </a:r>
            <a:r>
              <a:rPr lang="en-US" sz="4000" b="1" baseline="30000" dirty="0" smtClean="0"/>
              <a:t>th</a:t>
            </a:r>
          </a:p>
          <a:p>
            <a:pPr marL="0" indent="0">
              <a:buNone/>
            </a:pPr>
            <a:endParaRPr lang="en-US" sz="4000" baseline="30000" dirty="0"/>
          </a:p>
          <a:p>
            <a:r>
              <a:rPr lang="en-US" sz="3200" dirty="0" smtClean="0"/>
              <a:t>Fines for Failure to File ($5000 max)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777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Certification includes that you:</a:t>
            </a:r>
          </a:p>
          <a:p>
            <a:pPr lvl="1"/>
            <a:r>
              <a:rPr lang="en-US" sz="2300" dirty="0"/>
              <a:t>Filed and paid </a:t>
            </a:r>
            <a:r>
              <a:rPr lang="en-US" sz="2300" dirty="0" smtClean="0"/>
              <a:t>your income </a:t>
            </a:r>
            <a:r>
              <a:rPr lang="en-US" sz="2300" dirty="0"/>
              <a:t>and property taxes; </a:t>
            </a:r>
            <a:endParaRPr lang="en-US" dirty="0"/>
          </a:p>
          <a:p>
            <a:pPr lvl="1"/>
            <a:r>
              <a:rPr lang="en-US" sz="2300" dirty="0" smtClean="0"/>
              <a:t>Diligently </a:t>
            </a:r>
            <a:r>
              <a:rPr lang="en-US" sz="2300" dirty="0"/>
              <a:t>safeguarded the assets of the taxpayers and the District; </a:t>
            </a:r>
            <a:endParaRPr lang="en-US" dirty="0"/>
          </a:p>
          <a:p>
            <a:pPr lvl="1"/>
            <a:r>
              <a:rPr lang="en-US" sz="2300" dirty="0" smtClean="0"/>
              <a:t>Reported </a:t>
            </a:r>
            <a:r>
              <a:rPr lang="en-US" sz="2300" dirty="0"/>
              <a:t>known illegal activity, including attempted bribes, to the appropriate authorities; </a:t>
            </a:r>
            <a:endParaRPr lang="en-US" dirty="0"/>
          </a:p>
          <a:p>
            <a:pPr lvl="1"/>
            <a:r>
              <a:rPr lang="en-US" sz="2300" dirty="0" smtClean="0"/>
              <a:t>Have Not </a:t>
            </a:r>
            <a:r>
              <a:rPr lang="en-US" sz="2300" dirty="0"/>
              <a:t>been offered or accepted any bribes; </a:t>
            </a:r>
            <a:endParaRPr lang="en-US" dirty="0"/>
          </a:p>
          <a:p>
            <a:pPr lvl="1"/>
            <a:r>
              <a:rPr lang="en-US" sz="2300" dirty="0" smtClean="0"/>
              <a:t>Have Not </a:t>
            </a:r>
            <a:r>
              <a:rPr lang="en-US" sz="2300" dirty="0"/>
              <a:t>directly or indirectly received government funds through illegal or improper means; </a:t>
            </a:r>
            <a:endParaRPr lang="en-US" dirty="0"/>
          </a:p>
          <a:p>
            <a:pPr lvl="1"/>
            <a:r>
              <a:rPr lang="en-US" sz="2300" dirty="0" smtClean="0"/>
              <a:t>Have Not </a:t>
            </a:r>
            <a:r>
              <a:rPr lang="en-US" sz="2300" dirty="0"/>
              <a:t>raised or received funds in violation of federal or District law; and </a:t>
            </a:r>
            <a:endParaRPr lang="en-US" dirty="0"/>
          </a:p>
          <a:p>
            <a:pPr lvl="1"/>
            <a:r>
              <a:rPr lang="en-US" sz="2300" dirty="0" smtClean="0"/>
              <a:t>Have Not </a:t>
            </a:r>
            <a:r>
              <a:rPr lang="en-US" sz="2300" dirty="0"/>
              <a:t>received or been given anything of value, including a gift, favor, service, loan gratuity, discount, hospitality, political contribution, or promise of future employment, based on any understanding that my official actions or judgment or vote would be influenced.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effectLst/>
              </a:rPr>
              <a:t>What exactly am I certifying?</a:t>
            </a:r>
            <a:endParaRPr lang="en-US" sz="2800" b="1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932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n-US" dirty="0" smtClean="0"/>
          </a:p>
          <a:p>
            <a:pPr marL="1944688" lvl="1" indent="-288925"/>
            <a:r>
              <a:rPr lang="en-US" sz="3000" dirty="0" smtClean="0"/>
              <a:t>Contact:</a:t>
            </a:r>
          </a:p>
          <a:p>
            <a:pPr marL="1655763" lvl="1" indent="0">
              <a:buNone/>
            </a:pPr>
            <a:endParaRPr lang="en-US" sz="3000" dirty="0" smtClean="0"/>
          </a:p>
          <a:p>
            <a:pPr marL="1944688" lvl="2" indent="-288925"/>
            <a:r>
              <a:rPr lang="en-US" sz="2800" dirty="0" smtClean="0"/>
              <a:t>Cristina Patzelt</a:t>
            </a:r>
          </a:p>
          <a:p>
            <a:pPr marL="1944688" lvl="3" indent="-288925"/>
            <a:r>
              <a:rPr lang="en-US" sz="2600" dirty="0" smtClean="0"/>
              <a:t>Attorney Advisor, BEGA</a:t>
            </a:r>
          </a:p>
          <a:p>
            <a:pPr marL="1944688" lvl="3" indent="-288925"/>
            <a:r>
              <a:rPr lang="en-US" sz="2600" dirty="0" smtClean="0"/>
              <a:t>(202) 481-3411</a:t>
            </a:r>
          </a:p>
          <a:p>
            <a:pPr marL="1944688" lvl="3" indent="-288925"/>
            <a:r>
              <a:rPr lang="en-US" sz="2600" dirty="0" smtClean="0"/>
              <a:t>Email </a:t>
            </a:r>
            <a:r>
              <a:rPr lang="en-US" sz="2800" dirty="0"/>
              <a:t>– </a:t>
            </a:r>
            <a:r>
              <a:rPr lang="en-US" sz="2800" dirty="0" smtClean="0">
                <a:hlinkClick r:id="rId3"/>
              </a:rPr>
              <a:t>bega-fds@dc.gov</a:t>
            </a:r>
            <a:r>
              <a:rPr lang="en-US" sz="2800" dirty="0" smtClean="0"/>
              <a:t> </a:t>
            </a:r>
            <a:endParaRPr lang="en-US" sz="2600" dirty="0"/>
          </a:p>
          <a:p>
            <a:pPr lvl="1"/>
            <a:endParaRPr lang="en-US" sz="3000" dirty="0" smtClean="0"/>
          </a:p>
          <a:p>
            <a:pPr marL="393192" lvl="1" indent="0">
              <a:buNone/>
            </a:pPr>
            <a:r>
              <a:rPr lang="en-US" sz="2800" dirty="0" smtClean="0"/>
              <a:t>			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09600"/>
          </a:xfrm>
        </p:spPr>
        <p:txBody>
          <a:bodyPr>
            <a:normAutofit/>
          </a:bodyPr>
          <a:lstStyle/>
          <a:p>
            <a:pPr marL="109728" indent="0" algn="ctr"/>
            <a:r>
              <a:rPr lang="en-US" sz="2800" b="1" dirty="0" smtClean="0"/>
              <a:t>Questions about Financial Disclosure?</a:t>
            </a:r>
            <a:endParaRPr lang="en-US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39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Quick word about the Local Hatch Act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Local Hatch Act (which regulates political activity by government employees) does not Apply to ANCs.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But – No one can engage in Campaign Activities:</a:t>
            </a:r>
          </a:p>
          <a:p>
            <a:pPr lvl="1"/>
            <a:r>
              <a:rPr lang="en-US" dirty="0" smtClean="0"/>
              <a:t>Using government resources;</a:t>
            </a:r>
          </a:p>
          <a:p>
            <a:pPr lvl="1"/>
            <a:r>
              <a:rPr lang="en-US" dirty="0" smtClean="0"/>
              <a:t>Or while wearing any government uniform or insignia;</a:t>
            </a:r>
          </a:p>
          <a:p>
            <a:pPr lvl="1"/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8404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 about the Local Hatch Act?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you have questions about the Local Hatch Act, you may contact BEGA. 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Inquiries may be made by telephone or by email to: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Yancey Burns</a:t>
            </a:r>
          </a:p>
          <a:p>
            <a:pPr marL="109728" indent="0">
              <a:buNone/>
            </a:pPr>
            <a:r>
              <a:rPr lang="en-US" dirty="0"/>
              <a:t>Attorney Advisor, BEGA</a:t>
            </a:r>
          </a:p>
          <a:p>
            <a:pPr marL="109728" indent="0">
              <a:buNone/>
            </a:pPr>
            <a:r>
              <a:rPr lang="en-US" dirty="0"/>
              <a:t>Phone: (202) 481-3405</a:t>
            </a:r>
          </a:p>
          <a:p>
            <a:pPr marL="109728" indent="0">
              <a:buNone/>
            </a:pPr>
            <a:r>
              <a:rPr lang="en-US" dirty="0"/>
              <a:t>Email: yancey.burns@dc.gov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729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9600" b="1" dirty="0" smtClean="0">
                <a:solidFill>
                  <a:srgbClr val="FF0000"/>
                </a:solidFill>
                <a:latin typeface="Algerian" pitchFamily="82" charset="0"/>
              </a:rPr>
              <a:t>		Q	</a:t>
            </a:r>
          </a:p>
          <a:p>
            <a:pPr marL="0" indent="0">
              <a:buNone/>
            </a:pPr>
            <a:r>
              <a:rPr lang="en-US" sz="9600" b="1" dirty="0">
                <a:solidFill>
                  <a:srgbClr val="FF0000"/>
                </a:solidFill>
                <a:latin typeface="Algerian" pitchFamily="82" charset="0"/>
              </a:rPr>
              <a:t>	</a:t>
            </a:r>
            <a:r>
              <a:rPr lang="en-US" sz="9600" b="1" dirty="0" smtClean="0">
                <a:solidFill>
                  <a:srgbClr val="FF0000"/>
                </a:solidFill>
                <a:latin typeface="Algerian" pitchFamily="82" charset="0"/>
              </a:rPr>
              <a:t>			</a:t>
            </a:r>
            <a:r>
              <a:rPr lang="en-US" sz="9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lgerian" pitchFamily="82" charset="0"/>
              </a:rPr>
              <a:t>&amp;		</a:t>
            </a:r>
          </a:p>
          <a:p>
            <a:pPr marL="0" indent="0">
              <a:buNone/>
            </a:pPr>
            <a:r>
              <a:rPr lang="en-US" sz="96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Algerian" pitchFamily="82" charset="0"/>
              </a:rPr>
              <a:t>	</a:t>
            </a:r>
            <a:r>
              <a:rPr lang="en-US" sz="96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lgerian" pitchFamily="82" charset="0"/>
              </a:rPr>
              <a:t>					</a:t>
            </a:r>
            <a:r>
              <a:rPr lang="en-US" sz="9600" b="1" dirty="0" smtClean="0">
                <a:solidFill>
                  <a:srgbClr val="1F3FE1"/>
                </a:solidFill>
                <a:latin typeface="Algerian" pitchFamily="82" charset="0"/>
              </a:rPr>
              <a:t>A</a:t>
            </a:r>
            <a:endParaRPr lang="en-US" sz="9600" b="1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736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sz="3000" dirty="0" smtClean="0"/>
              <a:t>BEGA</a:t>
            </a:r>
          </a:p>
          <a:p>
            <a:pPr lvl="2"/>
            <a:r>
              <a:rPr lang="en-US" sz="2900" dirty="0" smtClean="0"/>
              <a:t>Darrin P. Sobin</a:t>
            </a:r>
          </a:p>
          <a:p>
            <a:pPr lvl="3"/>
            <a:r>
              <a:rPr lang="en-US" sz="2900" dirty="0" smtClean="0"/>
              <a:t>Director of Government Ethics</a:t>
            </a:r>
          </a:p>
          <a:p>
            <a:pPr lvl="3"/>
            <a:r>
              <a:rPr lang="en-US" sz="2900" dirty="0" smtClean="0"/>
              <a:t>(202) 481-3411</a:t>
            </a:r>
          </a:p>
          <a:p>
            <a:pPr lvl="3"/>
            <a:r>
              <a:rPr lang="en-US" sz="2900" dirty="0"/>
              <a:t>BEGA Hotline </a:t>
            </a:r>
            <a:r>
              <a:rPr lang="en-US" sz="2400" dirty="0"/>
              <a:t>– </a:t>
            </a:r>
            <a:r>
              <a:rPr lang="en-US" sz="2900" dirty="0" smtClean="0"/>
              <a:t> </a:t>
            </a:r>
            <a:r>
              <a:rPr lang="en-US" sz="2900" dirty="0"/>
              <a:t>(202) 535-1002</a:t>
            </a:r>
          </a:p>
          <a:p>
            <a:pPr lvl="3"/>
            <a:r>
              <a:rPr lang="en-US" sz="2900" dirty="0"/>
              <a:t>Email </a:t>
            </a:r>
            <a:r>
              <a:rPr lang="en-US" sz="2400" dirty="0"/>
              <a:t>–</a:t>
            </a:r>
            <a:r>
              <a:rPr lang="en-US" sz="2900" dirty="0" smtClean="0"/>
              <a:t> </a:t>
            </a:r>
            <a:r>
              <a:rPr lang="en-US" sz="2900" dirty="0" smtClean="0">
                <a:hlinkClick r:id="rId3"/>
              </a:rPr>
              <a:t>bega@dc.gov</a:t>
            </a:r>
            <a:endParaRPr lang="en-US" sz="2900" dirty="0" smtClean="0"/>
          </a:p>
          <a:p>
            <a:pPr lvl="3"/>
            <a:r>
              <a:rPr lang="en-US" sz="2900" dirty="0" smtClean="0"/>
              <a:t>www.bega-dc.gov</a:t>
            </a:r>
            <a:endParaRPr lang="en-US" sz="2900" dirty="0"/>
          </a:p>
          <a:p>
            <a:pPr lvl="1"/>
            <a:endParaRPr lang="en-US" sz="3000" dirty="0" smtClean="0"/>
          </a:p>
          <a:p>
            <a:pPr marL="274320" lvl="1" indent="0">
              <a:buNone/>
            </a:pPr>
            <a:endParaRPr lang="en-US" sz="3000" dirty="0" smtClean="0"/>
          </a:p>
          <a:p>
            <a:pPr marL="393192" lvl="1" indent="0">
              <a:buNone/>
            </a:pPr>
            <a:r>
              <a:rPr lang="en-US" sz="2800" dirty="0" smtClean="0"/>
              <a:t>			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marL="109728" indent="0"/>
            <a:r>
              <a:rPr lang="en-US" b="1" dirty="0"/>
              <a:t>Where to go for ethics advice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337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BEGA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94360" lvl="2" indent="0">
              <a:buNone/>
            </a:pPr>
            <a:endParaRPr lang="en-US" dirty="0" smtClean="0"/>
          </a:p>
          <a:p>
            <a:pPr lvl="1"/>
            <a:r>
              <a:rPr lang="en-US" b="1" dirty="0" smtClean="0"/>
              <a:t>BEGA Statute:</a:t>
            </a:r>
          </a:p>
          <a:p>
            <a:pPr lvl="2"/>
            <a:r>
              <a:rPr lang="en-US" b="1" dirty="0" smtClean="0"/>
              <a:t>Board of Ethics and Government Accountability Establishment and Comprehensive Ethics Reform Amendment Act of 2011 (“Ethics Act”), effective April 27, 2012 (D.C. Law 19-124; D.C. Official Code </a:t>
            </a:r>
            <a:r>
              <a:rPr lang="en-US" b="1" dirty="0" smtClean="0">
                <a:latin typeface="Times New Roman"/>
                <a:cs typeface="Times New Roman"/>
              </a:rPr>
              <a:t>§ 1-1161.01 </a:t>
            </a:r>
            <a:r>
              <a:rPr lang="en-US" b="1" i="1" dirty="0" smtClean="0">
                <a:latin typeface="Times New Roman"/>
                <a:cs typeface="Times New Roman"/>
              </a:rPr>
              <a:t>et seq. </a:t>
            </a:r>
            <a:r>
              <a:rPr lang="en-US" b="1" dirty="0" smtClean="0">
                <a:latin typeface="Times New Roman"/>
                <a:cs typeface="Times New Roman"/>
              </a:rPr>
              <a:t>(2015 Supp.))</a:t>
            </a:r>
          </a:p>
          <a:p>
            <a:pPr marL="594360" lvl="2" indent="0">
              <a:buNone/>
            </a:pPr>
            <a:endParaRPr lang="en-US" b="1" dirty="0" smtClean="0"/>
          </a:p>
          <a:p>
            <a:pPr lvl="1"/>
            <a:r>
              <a:rPr lang="en-US" b="1" dirty="0" smtClean="0"/>
              <a:t>BEGA Structure:</a:t>
            </a:r>
          </a:p>
          <a:p>
            <a:pPr lvl="2"/>
            <a:r>
              <a:rPr lang="en-US" b="1" dirty="0" smtClean="0"/>
              <a:t>Five-member Board</a:t>
            </a:r>
          </a:p>
          <a:p>
            <a:pPr lvl="2"/>
            <a:r>
              <a:rPr lang="en-US" b="1" dirty="0" smtClean="0"/>
              <a:t>Director of Government Ethics</a:t>
            </a:r>
          </a:p>
          <a:p>
            <a:pPr lvl="2"/>
            <a:r>
              <a:rPr lang="en-US" b="1" dirty="0" smtClean="0"/>
              <a:t>Office of Government Ethics</a:t>
            </a:r>
          </a:p>
          <a:p>
            <a:pPr lvl="3"/>
            <a:r>
              <a:rPr lang="en-US" b="1" dirty="0" smtClean="0"/>
              <a:t>Investigators and attorneys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198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we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General Ethics training</a:t>
            </a:r>
          </a:p>
          <a:p>
            <a:pPr lvl="1"/>
            <a:r>
              <a:rPr lang="en-US" dirty="0" smtClean="0"/>
              <a:t>Specialized training </a:t>
            </a:r>
            <a:r>
              <a:rPr lang="en-US" dirty="0"/>
              <a:t>– </a:t>
            </a:r>
            <a:r>
              <a:rPr lang="en-US" dirty="0" smtClean="0"/>
              <a:t>FDS, Hatch Act, topic specific</a:t>
            </a:r>
          </a:p>
          <a:p>
            <a:r>
              <a:rPr lang="en-US" dirty="0" smtClean="0"/>
              <a:t>Advice</a:t>
            </a:r>
          </a:p>
          <a:p>
            <a:pPr lvl="1"/>
            <a:r>
              <a:rPr lang="en-US" dirty="0" smtClean="0"/>
              <a:t>Informal Advice </a:t>
            </a:r>
            <a:r>
              <a:rPr lang="en-US" dirty="0"/>
              <a:t>– </a:t>
            </a:r>
            <a:r>
              <a:rPr lang="en-US" dirty="0" smtClean="0"/>
              <a:t>oral &amp; email, Ethics Manual</a:t>
            </a:r>
            <a:endParaRPr lang="en-US" dirty="0"/>
          </a:p>
          <a:p>
            <a:pPr lvl="1"/>
            <a:r>
              <a:rPr lang="en-US" dirty="0" smtClean="0"/>
              <a:t>Formal Advice </a:t>
            </a:r>
            <a:r>
              <a:rPr lang="en-US" dirty="0"/>
              <a:t>– </a:t>
            </a:r>
            <a:r>
              <a:rPr lang="en-US" dirty="0" smtClean="0"/>
              <a:t>written Advisory Opinions</a:t>
            </a:r>
          </a:p>
          <a:p>
            <a:pPr lvl="1"/>
            <a:r>
              <a:rPr lang="en-US" dirty="0" smtClean="0"/>
              <a:t>Role of Ethics Counselors</a:t>
            </a:r>
            <a:endParaRPr lang="en-US" dirty="0"/>
          </a:p>
          <a:p>
            <a:r>
              <a:rPr lang="en-US" dirty="0" smtClean="0"/>
              <a:t>Investigations</a:t>
            </a:r>
          </a:p>
          <a:p>
            <a:pPr lvl="1"/>
            <a:r>
              <a:rPr lang="en-US" dirty="0" smtClean="0"/>
              <a:t>Initiation – complaints or from any other source</a:t>
            </a:r>
            <a:endParaRPr lang="en-US" dirty="0"/>
          </a:p>
          <a:p>
            <a:pPr lvl="1"/>
            <a:r>
              <a:rPr lang="en-US" dirty="0" smtClean="0"/>
              <a:t>Preliminary Investigations </a:t>
            </a:r>
            <a:r>
              <a:rPr lang="en-US" dirty="0"/>
              <a:t>– c</a:t>
            </a:r>
            <a:r>
              <a:rPr lang="en-US" dirty="0" smtClean="0"/>
              <a:t>onfidential</a:t>
            </a:r>
          </a:p>
          <a:p>
            <a:pPr lvl="1"/>
            <a:r>
              <a:rPr lang="en-US" dirty="0" smtClean="0"/>
              <a:t>Formal Investigations – subpoena authority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421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we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Enforcement Proceedings</a:t>
            </a:r>
          </a:p>
          <a:p>
            <a:pPr lvl="1"/>
            <a:r>
              <a:rPr lang="en-US" dirty="0" smtClean="0"/>
              <a:t>Open and adversarial hearings</a:t>
            </a:r>
          </a:p>
          <a:p>
            <a:pPr lvl="1"/>
            <a:r>
              <a:rPr lang="en-US" dirty="0" smtClean="0"/>
              <a:t>Standard of Proof:  substantial </a:t>
            </a:r>
            <a:r>
              <a:rPr lang="en-US" dirty="0"/>
              <a:t>e</a:t>
            </a:r>
            <a:r>
              <a:rPr lang="en-US" dirty="0" smtClean="0"/>
              <a:t>vidence</a:t>
            </a:r>
          </a:p>
          <a:p>
            <a:pPr lvl="1"/>
            <a:r>
              <a:rPr lang="en-US" dirty="0" smtClean="0"/>
              <a:t>Fifth Amendment rights and representation</a:t>
            </a:r>
          </a:p>
          <a:p>
            <a:r>
              <a:rPr lang="en-US" dirty="0" smtClean="0"/>
              <a:t>Financial Disclosure Filings</a:t>
            </a:r>
          </a:p>
          <a:p>
            <a:r>
              <a:rPr lang="en-US" dirty="0" smtClean="0"/>
              <a:t>Lobbyist Registration and Activity Reports</a:t>
            </a:r>
          </a:p>
          <a:p>
            <a:r>
              <a:rPr lang="en-US" dirty="0" smtClean="0"/>
              <a:t>Ethics Manual</a:t>
            </a:r>
          </a:p>
          <a:p>
            <a:r>
              <a:rPr lang="en-US" dirty="0" smtClean="0"/>
              <a:t>Annual Best Practices Report</a:t>
            </a:r>
          </a:p>
          <a:p>
            <a:pPr lvl="1"/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824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BEGA’s Authority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Statute of Limitations</a:t>
            </a:r>
          </a:p>
          <a:p>
            <a:pPr lvl="1"/>
            <a:r>
              <a:rPr lang="en-US" dirty="0" smtClean="0"/>
              <a:t>5 years</a:t>
            </a:r>
          </a:p>
          <a:p>
            <a:r>
              <a:rPr lang="en-US" dirty="0" smtClean="0"/>
              <a:t>Imposition of Sanctions</a:t>
            </a:r>
          </a:p>
          <a:p>
            <a:pPr lvl="1"/>
            <a:r>
              <a:rPr lang="en-US" dirty="0"/>
              <a:t>For conduct that occurred January 29, 2012, or later (enactment of emergency legislation)</a:t>
            </a:r>
          </a:p>
          <a:p>
            <a:r>
              <a:rPr lang="en-US" dirty="0" smtClean="0"/>
              <a:t>Jurisdiction</a:t>
            </a:r>
          </a:p>
          <a:p>
            <a:pPr lvl="1"/>
            <a:r>
              <a:rPr lang="en-US" dirty="0" smtClean="0"/>
              <a:t>BEGA has jurisdiction over the entire District government and its instrumentalities, including:</a:t>
            </a:r>
          </a:p>
          <a:p>
            <a:pPr lvl="2"/>
            <a:r>
              <a:rPr lang="en-US" dirty="0" smtClean="0"/>
              <a:t>Executive branch agencies</a:t>
            </a:r>
          </a:p>
          <a:p>
            <a:pPr lvl="2"/>
            <a:r>
              <a:rPr lang="en-US" dirty="0" smtClean="0"/>
              <a:t>Legislative branch agencies</a:t>
            </a:r>
          </a:p>
          <a:p>
            <a:pPr lvl="2"/>
            <a:r>
              <a:rPr lang="en-US" dirty="0" smtClean="0"/>
              <a:t>Independent agencies</a:t>
            </a:r>
          </a:p>
          <a:p>
            <a:pPr lvl="2"/>
            <a:r>
              <a:rPr lang="en-US" dirty="0" smtClean="0"/>
              <a:t>Boards &amp; Commissions</a:t>
            </a:r>
          </a:p>
          <a:p>
            <a:pPr marL="594360" lvl="2" indent="0"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325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Penalties</a:t>
            </a:r>
          </a:p>
          <a:p>
            <a:pPr lvl="1"/>
            <a:r>
              <a:rPr lang="en-US" dirty="0" smtClean="0"/>
              <a:t>Director may impose:</a:t>
            </a:r>
          </a:p>
          <a:p>
            <a:pPr lvl="2"/>
            <a:r>
              <a:rPr lang="en-US" dirty="0" smtClean="0"/>
              <a:t>Ministerial fines (appealable to the Board)</a:t>
            </a:r>
          </a:p>
          <a:p>
            <a:pPr lvl="2"/>
            <a:r>
              <a:rPr lang="en-US" dirty="0" smtClean="0"/>
              <a:t>Non-public informal admonition, period </a:t>
            </a:r>
            <a:r>
              <a:rPr lang="en-US" dirty="0"/>
              <a:t>of probation (with possibility to </a:t>
            </a:r>
            <a:r>
              <a:rPr lang="en-US" dirty="0" smtClean="0"/>
              <a:t>expunge) (appealable to the Board).</a:t>
            </a:r>
          </a:p>
          <a:p>
            <a:pPr lvl="1"/>
            <a:r>
              <a:rPr lang="en-US" dirty="0" smtClean="0"/>
              <a:t>Board may impose:</a:t>
            </a:r>
          </a:p>
          <a:p>
            <a:pPr lvl="2"/>
            <a:r>
              <a:rPr lang="en-US" dirty="0" smtClean="0"/>
              <a:t>Fines of up </a:t>
            </a:r>
            <a:r>
              <a:rPr lang="en-US" dirty="0"/>
              <a:t>to $5,000 per </a:t>
            </a:r>
            <a:r>
              <a:rPr lang="en-US" dirty="0" smtClean="0"/>
              <a:t>violation</a:t>
            </a:r>
            <a:endParaRPr lang="en-US" dirty="0"/>
          </a:p>
          <a:p>
            <a:pPr lvl="2"/>
            <a:r>
              <a:rPr lang="en-US" dirty="0" smtClean="0"/>
              <a:t>Fines of up to 3 </a:t>
            </a:r>
            <a:r>
              <a:rPr lang="en-US" dirty="0"/>
              <a:t>times the amount of unlawful contribution, expenditure, gift, honorarium, or receipt of outside income for each </a:t>
            </a:r>
            <a:r>
              <a:rPr lang="en-US" dirty="0" smtClean="0"/>
              <a:t>violation</a:t>
            </a:r>
          </a:p>
          <a:p>
            <a:pPr lvl="2"/>
            <a:r>
              <a:rPr lang="en-US" dirty="0" smtClean="0"/>
              <a:t>Remedial action</a:t>
            </a:r>
          </a:p>
          <a:p>
            <a:pPr lvl="2"/>
            <a:r>
              <a:rPr lang="en-US" dirty="0" smtClean="0"/>
              <a:t>Public Censure</a:t>
            </a:r>
          </a:p>
          <a:p>
            <a:pPr lvl="2"/>
            <a:r>
              <a:rPr lang="en-US" dirty="0" smtClean="0"/>
              <a:t>Period of Probation (with possibility to expunge)</a:t>
            </a:r>
          </a:p>
          <a:p>
            <a:pPr lvl="2"/>
            <a:r>
              <a:rPr lang="en-US" dirty="0" smtClean="0"/>
              <a:t>Negotiated Disposition, offered by Director with approval by Board </a:t>
            </a:r>
          </a:p>
          <a:p>
            <a:pPr marL="630936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/>
              </a:rPr>
              <a:t>Penalties</a:t>
            </a:r>
            <a:endParaRPr lang="en-US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864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Code of Conduct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“Code of Conduct” </a:t>
            </a:r>
            <a:r>
              <a:rPr lang="en-US" dirty="0" smtClean="0"/>
              <a:t>for Advisory Neighborhood Commissions means </a:t>
            </a:r>
            <a:r>
              <a:rPr lang="en-US" dirty="0"/>
              <a:t>those provisions contained in the following: </a:t>
            </a:r>
            <a:endParaRPr lang="en-US" dirty="0" smtClean="0"/>
          </a:p>
          <a:p>
            <a:pPr lvl="1"/>
            <a:r>
              <a:rPr lang="en-US" dirty="0" smtClean="0"/>
              <a:t>Conflict </a:t>
            </a:r>
            <a:r>
              <a:rPr lang="en-US" dirty="0"/>
              <a:t>of Interest Provisions of </a:t>
            </a:r>
            <a:r>
              <a:rPr lang="en-US" dirty="0" smtClean="0"/>
              <a:t>the Ethics Act; and</a:t>
            </a:r>
          </a:p>
          <a:p>
            <a:pPr lvl="1"/>
            <a:r>
              <a:rPr lang="en-US" dirty="0" smtClean="0"/>
              <a:t>Annual “Clean Hands” Certification filed with BEGA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But don’t forget other laws that apply.  For example:</a:t>
            </a:r>
            <a:endParaRPr lang="en-US" dirty="0"/>
          </a:p>
          <a:p>
            <a:pPr lvl="1"/>
            <a:r>
              <a:rPr lang="en-US" dirty="0" smtClean="0"/>
              <a:t>Federal bribery laws</a:t>
            </a:r>
          </a:p>
          <a:p>
            <a:pPr lvl="1"/>
            <a:r>
              <a:rPr lang="en-US" dirty="0" smtClean="0"/>
              <a:t>Prohibition on Political Activity on government premises</a:t>
            </a:r>
          </a:p>
          <a:p>
            <a:pPr lvl="1"/>
            <a:r>
              <a:rPr lang="en-US" dirty="0" smtClean="0"/>
              <a:t>Misuse or theft of government property/funds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325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Financial Conflicts of Interest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District Law</a:t>
            </a:r>
          </a:p>
          <a:p>
            <a:pPr lvl="1"/>
            <a:r>
              <a:rPr lang="en-US" dirty="0" smtClean="0"/>
              <a:t>Shall not</a:t>
            </a:r>
          </a:p>
          <a:p>
            <a:pPr lvl="2"/>
            <a:r>
              <a:rPr lang="en-US" dirty="0" smtClean="0"/>
              <a:t>Use official title or position</a:t>
            </a:r>
          </a:p>
          <a:p>
            <a:pPr lvl="2"/>
            <a:r>
              <a:rPr lang="en-US" dirty="0" smtClean="0"/>
              <a:t>Or personally and substantially participate</a:t>
            </a:r>
          </a:p>
          <a:p>
            <a:pPr lvl="2"/>
            <a:r>
              <a:rPr lang="en-US" dirty="0" smtClean="0"/>
              <a:t>Through decision, approval, recommendation, etc.</a:t>
            </a:r>
          </a:p>
          <a:p>
            <a:pPr lvl="2"/>
            <a:r>
              <a:rPr lang="en-US" dirty="0" smtClean="0"/>
              <a:t>Or attempt to influence the outcome</a:t>
            </a:r>
          </a:p>
          <a:p>
            <a:pPr lvl="2"/>
            <a:r>
              <a:rPr lang="en-US" dirty="0" smtClean="0"/>
              <a:t>Of a </a:t>
            </a:r>
            <a:r>
              <a:rPr lang="en-US" b="1" i="1" dirty="0" smtClean="0"/>
              <a:t>particular matter</a:t>
            </a:r>
          </a:p>
          <a:p>
            <a:pPr lvl="2"/>
            <a:r>
              <a:rPr lang="en-US" dirty="0" smtClean="0"/>
              <a:t>That the employee knows is likely to have a </a:t>
            </a:r>
            <a:r>
              <a:rPr lang="en-US" b="1" i="1" dirty="0" smtClean="0"/>
              <a:t>direct &amp; predictable</a:t>
            </a:r>
            <a:r>
              <a:rPr lang="en-US" dirty="0" smtClean="0"/>
              <a:t> effect</a:t>
            </a:r>
          </a:p>
          <a:p>
            <a:pPr lvl="2"/>
            <a:r>
              <a:rPr lang="en-US" dirty="0" smtClean="0"/>
              <a:t>On the financial interests of the employee or </a:t>
            </a:r>
            <a:r>
              <a:rPr lang="en-US" b="1" i="1" dirty="0" smtClean="0"/>
              <a:t>a person closely affiliated with the employee</a:t>
            </a:r>
          </a:p>
          <a:p>
            <a:pPr marL="594360" lvl="2" indent="0">
              <a:buNone/>
            </a:pPr>
            <a:endParaRPr lang="en-US" dirty="0" smtClean="0"/>
          </a:p>
          <a:p>
            <a:pPr marL="594360" lvl="2" indent="0" algn="ctr">
              <a:buNone/>
            </a:pPr>
            <a:r>
              <a:rPr lang="en-US" sz="1200" dirty="0">
                <a:latin typeface="Times New Roman"/>
                <a:cs typeface="Times New Roman"/>
              </a:rPr>
              <a:t>■ </a:t>
            </a:r>
            <a:r>
              <a:rPr lang="en-US" sz="1200" dirty="0" smtClean="0">
                <a:latin typeface="Times New Roman"/>
                <a:cs typeface="Times New Roman"/>
              </a:rPr>
              <a:t>Ethics Act, Sec. 223, D.C. Official Code § 1-1162.23■</a:t>
            </a:r>
            <a:endParaRPr lang="en-US" sz="1200" dirty="0"/>
          </a:p>
          <a:p>
            <a:pPr marL="594360" lvl="2" indent="0" algn="ctr">
              <a:buNone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112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“Particular matter” </a:t>
            </a:r>
            <a:r>
              <a:rPr lang="en-US" dirty="0"/>
              <a:t>includes: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800" dirty="0"/>
              <a:t>Anything that is being considered by your ANC for formal </a:t>
            </a:r>
            <a:r>
              <a:rPr lang="en-US" sz="2800" dirty="0" smtClean="0"/>
              <a:t>action: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600" dirty="0" smtClean="0"/>
              <a:t>Grant application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600" dirty="0" smtClean="0"/>
              <a:t>Resolution</a:t>
            </a:r>
          </a:p>
          <a:p>
            <a:pPr marL="822960" lvl="3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600" dirty="0" smtClean="0"/>
              <a:t>liquor </a:t>
            </a:r>
            <a:r>
              <a:rPr lang="en-US" sz="2600" dirty="0"/>
              <a:t>license request, zoning, any matter in which the ANC would invoke its authority </a:t>
            </a:r>
            <a:r>
              <a:rPr lang="en-US" sz="2600" dirty="0" smtClean="0"/>
              <a:t>to be given “great weight </a:t>
            </a:r>
            <a:r>
              <a:rPr lang="en-US" sz="2600" dirty="0"/>
              <a:t>and </a:t>
            </a:r>
            <a:r>
              <a:rPr lang="en-US" sz="2600" dirty="0" smtClean="0"/>
              <a:t>deference”</a:t>
            </a:r>
            <a:endParaRPr lang="en-US" sz="2600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784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SECTOMILLISECCONVERTED" val="1"/>
  <p:tag name="ARTICULATE_SLIDE_COUNT" val="1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Board of Ethics and Government Accountability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BEGA&amp;quot;&quot;/&gt;&lt;property id=&quot;20307&quot; value=&quot;258&quot;/&gt;&lt;/object&gt;&lt;object type=&quot;3&quot; unique_id=&quot;10005&quot;&gt;&lt;property id=&quot;20148&quot; value=&quot;5&quot;/&gt;&lt;property id=&quot;20300&quot; value=&quot;Slide 3 - &amp;quot;What we do&amp;quot;&quot;/&gt;&lt;property id=&quot;20307&quot; value=&quot;306&quot;/&gt;&lt;/object&gt;&lt;object type=&quot;3&quot; unique_id=&quot;10006&quot;&gt;&lt;property id=&quot;20148&quot; value=&quot;5&quot;/&gt;&lt;property id=&quot;20300&quot; value=&quot;Slide 4 - &amp;quot;What we do&amp;quot;&quot;/&gt;&lt;property id=&quot;20307&quot; value=&quot;307&quot;/&gt;&lt;/object&gt;&lt;object type=&quot;3&quot; unique_id=&quot;10007&quot;&gt;&lt;property id=&quot;20148&quot; value=&quot;5&quot;/&gt;&lt;property id=&quot;20300&quot; value=&quot;Slide 5 - &amp;quot;BEGA’s Authority&amp;quot;&quot;/&gt;&lt;property id=&quot;20307&quot; value=&quot;309&quot;/&gt;&lt;/object&gt;&lt;object type=&quot;3&quot; unique_id=&quot;10008&quot;&gt;&lt;property id=&quot;20148&quot; value=&quot;5&quot;/&gt;&lt;property id=&quot;20300&quot; value=&quot;Slide 6 - &amp;quot;Penalties&amp;quot;&quot;/&gt;&lt;property id=&quot;20307&quot; value=&quot;378&quot;/&gt;&lt;/object&gt;&lt;object type=&quot;3&quot; unique_id=&quot;10011&quot;&gt;&lt;property id=&quot;20148&quot; value=&quot;5&quot;/&gt;&lt;property id=&quot;20300&quot; value=&quot;Slide 7 - &amp;quot;Code of Conduct&amp;quot;&quot;/&gt;&lt;property id=&quot;20307&quot; value=&quot;308&quot;/&gt;&lt;/object&gt;&lt;object type=&quot;3&quot; unique_id=&quot;10020&quot;&gt;&lt;property id=&quot;20148&quot; value=&quot;5&quot;/&gt;&lt;property id=&quot;20300&quot; value=&quot;Slide 16 - &amp;quot;Quick word about the Local Hatch Act&amp;quot;&quot;/&gt;&lt;property id=&quot;20307&quot; value=&quot;418&quot;/&gt;&lt;/object&gt;&lt;object type=&quot;3&quot; unique_id=&quot;10025&quot;&gt;&lt;property id=&quot;20148&quot; value=&quot;5&quot;/&gt;&lt;property id=&quot;20300&quot; value=&quot;Slide 9 - &amp;quot;“Particular matter” includes:&amp;quot;&quot;/&gt;&lt;property id=&quot;20307&quot; value=&quot;419&quot;/&gt;&lt;/object&gt;&lt;object type=&quot;3&quot; unique_id=&quot;10039&quot;&gt;&lt;property id=&quot;20148&quot; value=&quot;5&quot;/&gt;&lt;property id=&quot;20300&quot; value=&quot;Slide 10 - &amp;quot;Financial Conflicts of Interest&amp;quot;&quot;/&gt;&lt;property id=&quot;20307&quot; value=&quot;420&quot;/&gt;&lt;/object&gt;&lt;object type=&quot;3&quot; unique_id=&quot;10058&quot;&gt;&lt;property id=&quot;20148&quot; value=&quot;5&quot;/&gt;&lt;property id=&quot;20300&quot; value=&quot;Slide 8 - &amp;quot;Financial Conflicts of Interest&amp;quot;&quot;/&gt;&lt;property id=&quot;20307&quot; value=&quot;356&quot;/&gt;&lt;/object&gt;&lt;object type=&quot;3&quot; unique_id=&quot;10059&quot;&gt;&lt;property id=&quot;20148&quot; value=&quot;5&quot;/&gt;&lt;property id=&quot;20300&quot; value=&quot;Slide 11 - &amp;quot;Financial Conflicts of Interest &amp;quot;&quot;/&gt;&lt;property id=&quot;20307&quot; value=&quot;398&quot;/&gt;&lt;/object&gt;&lt;object type=&quot;3&quot; unique_id=&quot;10060&quot;&gt;&lt;property id=&quot;20148&quot; value=&quot;5&quot;/&gt;&lt;property id=&quot;20300&quot; value=&quot;Slide 12 - &amp;quot;Financial Conflicts of Interest&amp;quot;&quot;/&gt;&lt;property id=&quot;20307&quot; value=&quot;358&quot;/&gt;&lt;/object&gt;&lt;object type=&quot;3&quot; unique_id=&quot;10061&quot;&gt;&lt;property id=&quot;20148&quot; value=&quot;5&quot;/&gt;&lt;property id=&quot;20300&quot; value=&quot;Slide 13 - &amp;quot;Clean Hands Certification&amp;quot;&quot;/&gt;&lt;property id=&quot;20307&quot; value=&quot;337&quot;/&gt;&lt;/object&gt;&lt;object type=&quot;3&quot; unique_id=&quot;10062&quot;&gt;&lt;property id=&quot;20148&quot; value=&quot;5&quot;/&gt;&lt;property id=&quot;20300&quot; value=&quot;Slide 14 - &amp;quot;What exactly am I certifying?&amp;quot;&quot;/&gt;&lt;property id=&quot;20307&quot; value=&quot;331&quot;/&gt;&lt;/object&gt;&lt;object type=&quot;3&quot; unique_id=&quot;10064&quot;&gt;&lt;property id=&quot;20148&quot; value=&quot;5&quot;/&gt;&lt;property id=&quot;20300&quot; value=&quot;Slide 15 - &amp;quot;Questions about Financial Disclosure?&amp;quot;&quot;/&gt;&lt;property id=&quot;20307&quot; value=&quot;339&quot;/&gt;&lt;/object&gt;&lt;object type=&quot;3&quot; unique_id=&quot;10076&quot;&gt;&lt;property id=&quot;20148&quot; value=&quot;5&quot;/&gt;&lt;property id=&quot;20300&quot; value=&quot;Slide 17 - &amp;quot;Questions about the Local Hatch Act?&amp;quot;&quot;/&gt;&lt;property id=&quot;20307&quot; value=&quot;417&quot;/&gt;&lt;/object&gt;&lt;object type=&quot;3&quot; unique_id=&quot;10077&quot;&gt;&lt;property id=&quot;20148&quot; value=&quot;5&quot;/&gt;&lt;property id=&quot;20300&quot; value=&quot;Slide 18 - &amp;quot;Questions&amp;quot;&quot;/&gt;&lt;property id=&quot;20307&quot; value=&quot;343&quot;/&gt;&lt;/object&gt;&lt;object type=&quot;3&quot; unique_id=&quot;10078&quot;&gt;&lt;property id=&quot;20148&quot; value=&quot;5&quot;/&gt;&lt;property id=&quot;20300&quot; value=&quot;Slide 19 - &amp;quot;Where to go for ethics advice&amp;quot;&quot;/&gt;&lt;property id=&quot;20307&quot; value=&quot;345&quot;/&gt;&lt;/object&gt;&lt;/object&gt;&lt;object type=&quot;8&quot; unique_id=&quot;10156&quot;&gt;&lt;/object&gt;&lt;/object&gt;&lt;/database&gt;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3466</TotalTime>
  <Words>1179</Words>
  <Application>Microsoft Office PowerPoint</Application>
  <PresentationFormat>On-screen Show (4:3)</PresentationFormat>
  <Paragraphs>177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Board of Ethics and Government Accountability</vt:lpstr>
      <vt:lpstr>BEGA</vt:lpstr>
      <vt:lpstr>What we do</vt:lpstr>
      <vt:lpstr>What we do</vt:lpstr>
      <vt:lpstr>BEGA’s Authority</vt:lpstr>
      <vt:lpstr>Penalties</vt:lpstr>
      <vt:lpstr>Code of Conduct</vt:lpstr>
      <vt:lpstr>Financial Conflicts of Interest</vt:lpstr>
      <vt:lpstr>“Particular matter” includes:</vt:lpstr>
      <vt:lpstr>Financial Conflicts of Interest</vt:lpstr>
      <vt:lpstr>Financial Conflicts of Interest </vt:lpstr>
      <vt:lpstr>Financial Conflicts of Interest</vt:lpstr>
      <vt:lpstr>Clean Hands Certification</vt:lpstr>
      <vt:lpstr>What exactly am I certifying?</vt:lpstr>
      <vt:lpstr>Questions about Financial Disclosure?</vt:lpstr>
      <vt:lpstr>Quick word about the Local Hatch Act</vt:lpstr>
      <vt:lpstr>Questions about the Local Hatch Act?</vt:lpstr>
      <vt:lpstr>Questions</vt:lpstr>
      <vt:lpstr>Where to go for ethics advice</vt:lpstr>
    </vt:vector>
  </TitlesOfParts>
  <Company>DC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BEGA</dc:title>
  <dc:creator>ServUS</dc:creator>
  <cp:lastModifiedBy>ServUS</cp:lastModifiedBy>
  <cp:revision>188</cp:revision>
  <cp:lastPrinted>2014-08-29T19:20:29Z</cp:lastPrinted>
  <dcterms:created xsi:type="dcterms:W3CDTF">2014-04-14T12:54:08Z</dcterms:created>
  <dcterms:modified xsi:type="dcterms:W3CDTF">2015-11-23T15:45:56Z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BC577FF2-1A1F-451E-AD7C-D009437322DC</vt:lpwstr>
  </property>
  <property fmtid="{D5CDD505-2E9C-101B-9397-08002B2CF9AE}" pid="3" name="ArticulatePath">
    <vt:lpwstr>Ethics Training - Full - 1.14.15</vt:lpwstr>
  </property>
</Properties>
</file>