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5"/>
  </p:handoutMasterIdLst>
  <p:sldIdLst>
    <p:sldId id="256" r:id="rId2"/>
    <p:sldId id="257" r:id="rId3"/>
    <p:sldId id="258" r:id="rId4"/>
    <p:sldId id="289" r:id="rId5"/>
    <p:sldId id="290" r:id="rId6"/>
    <p:sldId id="259" r:id="rId7"/>
    <p:sldId id="298" r:id="rId8"/>
    <p:sldId id="260" r:id="rId9"/>
    <p:sldId id="261" r:id="rId10"/>
    <p:sldId id="262" r:id="rId11"/>
    <p:sldId id="263" r:id="rId12"/>
    <p:sldId id="264" r:id="rId13"/>
    <p:sldId id="265" r:id="rId14"/>
    <p:sldId id="291" r:id="rId15"/>
    <p:sldId id="266" r:id="rId16"/>
    <p:sldId id="295" r:id="rId17"/>
    <p:sldId id="296" r:id="rId18"/>
    <p:sldId id="294" r:id="rId19"/>
    <p:sldId id="297"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8" r:id="rId41"/>
    <p:sldId id="292" r:id="rId42"/>
    <p:sldId id="287" r:id="rId43"/>
    <p:sldId id="29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8446B10-DE16-42F1-B50A-0583A7F77C1A}">
          <p14:sldIdLst>
            <p14:sldId id="256"/>
            <p14:sldId id="257"/>
            <p14:sldId id="258"/>
            <p14:sldId id="289"/>
            <p14:sldId id="290"/>
          </p14:sldIdLst>
        </p14:section>
        <p14:section name="Untitled Section" id="{46CF45D3-05E5-40A8-8F17-68B43F09C1F9}">
          <p14:sldIdLst>
            <p14:sldId id="259"/>
            <p14:sldId id="298"/>
            <p14:sldId id="260"/>
            <p14:sldId id="261"/>
            <p14:sldId id="262"/>
            <p14:sldId id="263"/>
            <p14:sldId id="264"/>
            <p14:sldId id="265"/>
            <p14:sldId id="291"/>
            <p14:sldId id="266"/>
            <p14:sldId id="295"/>
            <p14:sldId id="296"/>
            <p14:sldId id="294"/>
            <p14:sldId id="297"/>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8"/>
            <p14:sldId id="292"/>
            <p14:sldId id="287"/>
            <p14:sldId id="2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89" autoAdjust="0"/>
  </p:normalViewPr>
  <p:slideViewPr>
    <p:cSldViewPr>
      <p:cViewPr varScale="1">
        <p:scale>
          <a:sx n="111" d="100"/>
          <a:sy n="111" d="100"/>
        </p:scale>
        <p:origin x="-1620" y="-78"/>
      </p:cViewPr>
      <p:guideLst>
        <p:guide orient="horz" pos="2160"/>
        <p:guide pos="2880"/>
      </p:guideLst>
    </p:cSldViewPr>
  </p:slideViewPr>
  <p:outlineViewPr>
    <p:cViewPr>
      <p:scale>
        <a:sx n="33" d="100"/>
        <a:sy n="33" d="100"/>
      </p:scale>
      <p:origin x="6" y="8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EE03CD-8185-4E6C-BBB3-FA2E0926BB7A}" type="datetimeFigureOut">
              <a:rPr lang="en-US" smtClean="0"/>
              <a:t>4/19/2018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6F9D69-968C-4A6F-938C-51F3E34FE2B0}" type="slidenum">
              <a:rPr lang="en-US" smtClean="0"/>
              <a:t>‹#›</a:t>
            </a:fld>
            <a:endParaRPr lang="en-US"/>
          </a:p>
        </p:txBody>
      </p:sp>
    </p:spTree>
    <p:extLst>
      <p:ext uri="{BB962C8B-B14F-4D97-AF65-F5344CB8AC3E}">
        <p14:creationId xmlns:p14="http://schemas.microsoft.com/office/powerpoint/2010/main" val="9513750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4/19/2018</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4/19/2018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4/19/2018</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4/19/2018</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asia.stewart-mitchell@dc.gov"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799"/>
            <a:ext cx="7772400" cy="2133601"/>
          </a:xfrm>
        </p:spPr>
        <p:txBody>
          <a:bodyPr>
            <a:normAutofit fontScale="90000"/>
          </a:bodyPr>
          <a:lstStyle/>
          <a:p>
            <a:pPr algn="ct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BEGA </a:t>
            </a:r>
            <a:br>
              <a:rPr lang="en-US" dirty="0" smtClean="0">
                <a:solidFill>
                  <a:schemeClr val="accent1">
                    <a:lumMod val="75000"/>
                  </a:schemeClr>
                </a:solidFill>
              </a:rPr>
            </a:br>
            <a:r>
              <a:rPr lang="en-US" i="1" dirty="0" smtClean="0">
                <a:solidFill>
                  <a:schemeClr val="tx2">
                    <a:lumMod val="10000"/>
                  </a:schemeClr>
                </a:solidFill>
              </a:rPr>
              <a:t>Financial Disclosure Statement Designations, Processes and Filings</a:t>
            </a:r>
            <a:endParaRPr lang="en-US" i="1" dirty="0">
              <a:solidFill>
                <a:schemeClr val="tx2">
                  <a:lumMod val="1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7" y="0"/>
            <a:ext cx="1524000" cy="1192696"/>
          </a:xfrm>
          <a:prstGeom prst="rect">
            <a:avLst/>
          </a:prstGeom>
        </p:spPr>
      </p:pic>
      <p:sp>
        <p:nvSpPr>
          <p:cNvPr id="5" name="TextBox 4"/>
          <p:cNvSpPr txBox="1"/>
          <p:nvPr/>
        </p:nvSpPr>
        <p:spPr>
          <a:xfrm>
            <a:off x="6400800" y="6324600"/>
            <a:ext cx="1694695" cy="276999"/>
          </a:xfrm>
          <a:prstGeom prst="rect">
            <a:avLst/>
          </a:prstGeom>
          <a:noFill/>
        </p:spPr>
        <p:txBody>
          <a:bodyPr wrap="none" rtlCol="0">
            <a:spAutoFit/>
          </a:bodyPr>
          <a:lstStyle/>
          <a:p>
            <a:r>
              <a:rPr lang="en-US" sz="1200" dirty="0" smtClean="0"/>
              <a:t>Revised March 2018</a:t>
            </a:r>
            <a:endParaRPr lang="en-US" sz="1200" dirty="0"/>
          </a:p>
        </p:txBody>
      </p:sp>
    </p:spTree>
    <p:extLst>
      <p:ext uri="{BB962C8B-B14F-4D97-AF65-F5344CB8AC3E}">
        <p14:creationId xmlns:p14="http://schemas.microsoft.com/office/powerpoint/2010/main" val="1462119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sz="2400" dirty="0">
                <a:solidFill>
                  <a:schemeClr val="bg2"/>
                </a:solidFill>
              </a:rPr>
              <a:t>Employees can appeal both public and confidential designations </a:t>
            </a:r>
            <a:endParaRPr lang="en-US" sz="2400" dirty="0" smtClean="0">
              <a:solidFill>
                <a:schemeClr val="bg2"/>
              </a:solidFill>
            </a:endParaRPr>
          </a:p>
          <a:p>
            <a:pPr marL="109728" indent="0">
              <a:buNone/>
            </a:pPr>
            <a:endParaRPr lang="en-US" sz="2400" dirty="0">
              <a:solidFill>
                <a:schemeClr val="bg2"/>
              </a:solidFill>
            </a:endParaRPr>
          </a:p>
          <a:p>
            <a:pPr>
              <a:buFont typeface="Arial" panose="020B0604020202020204" pitchFamily="34" charset="0"/>
              <a:buChar char="•"/>
            </a:pPr>
            <a:r>
              <a:rPr lang="en-US" sz="2400" dirty="0">
                <a:solidFill>
                  <a:schemeClr val="bg2"/>
                </a:solidFill>
              </a:rPr>
              <a:t>Employees must appeal their designation </a:t>
            </a:r>
            <a:r>
              <a:rPr lang="en-US" sz="2400" b="1" i="1" dirty="0">
                <a:solidFill>
                  <a:schemeClr val="bg2"/>
                </a:solidFill>
              </a:rPr>
              <a:t>within</a:t>
            </a:r>
            <a:r>
              <a:rPr lang="en-US" sz="2400" dirty="0">
                <a:solidFill>
                  <a:schemeClr val="bg2"/>
                </a:solidFill>
              </a:rPr>
              <a:t> their </a:t>
            </a:r>
            <a:r>
              <a:rPr lang="en-US" sz="2400" dirty="0" smtClean="0">
                <a:solidFill>
                  <a:schemeClr val="bg2"/>
                </a:solidFill>
              </a:rPr>
              <a:t>agency</a:t>
            </a:r>
          </a:p>
          <a:p>
            <a:pPr marL="109728" indent="0">
              <a:buNone/>
            </a:pPr>
            <a:endParaRPr lang="en-US" sz="2400" dirty="0">
              <a:solidFill>
                <a:schemeClr val="bg2"/>
              </a:solidFill>
            </a:endParaRPr>
          </a:p>
          <a:p>
            <a:pPr>
              <a:buFont typeface="Arial" panose="020B0604020202020204" pitchFamily="34" charset="0"/>
              <a:buChar char="•"/>
            </a:pPr>
            <a:r>
              <a:rPr lang="en-US" sz="2400" dirty="0">
                <a:solidFill>
                  <a:schemeClr val="bg2"/>
                </a:solidFill>
              </a:rPr>
              <a:t>Employees have only five </a:t>
            </a:r>
            <a:r>
              <a:rPr lang="en-US" sz="2400" b="1" i="1" dirty="0">
                <a:solidFill>
                  <a:schemeClr val="bg2"/>
                </a:solidFill>
              </a:rPr>
              <a:t>(5) days</a:t>
            </a:r>
            <a:r>
              <a:rPr lang="en-US" sz="2400" dirty="0">
                <a:solidFill>
                  <a:schemeClr val="bg2"/>
                </a:solidFill>
              </a:rPr>
              <a:t> to appeal their </a:t>
            </a:r>
            <a:r>
              <a:rPr lang="en-US" sz="2400" dirty="0" smtClean="0">
                <a:solidFill>
                  <a:schemeClr val="bg2"/>
                </a:solidFill>
              </a:rPr>
              <a:t>designations; employees should be notified of their right of appeal in their initial designation notification. </a:t>
            </a:r>
            <a:endParaRPr lang="en-US" dirty="0">
              <a:solidFill>
                <a:schemeClr val="bg2"/>
              </a:solidFill>
            </a:endParaRPr>
          </a:p>
        </p:txBody>
      </p:sp>
      <p:sp>
        <p:nvSpPr>
          <p:cNvPr id="3" name="Title 2"/>
          <p:cNvSpPr>
            <a:spLocks noGrp="1"/>
          </p:cNvSpPr>
          <p:nvPr>
            <p:ph type="title"/>
          </p:nvPr>
        </p:nvSpPr>
        <p:spPr>
          <a:xfrm>
            <a:off x="1524000" y="274638"/>
            <a:ext cx="7162800" cy="1143000"/>
          </a:xfrm>
        </p:spPr>
        <p:txBody>
          <a:bodyPr>
            <a:normAutofit/>
          </a:bodyPr>
          <a:lstStyle/>
          <a:p>
            <a:pPr algn="ctr"/>
            <a:r>
              <a:rPr lang="en-US" sz="2400" dirty="0">
                <a:solidFill>
                  <a:schemeClr val="bg2"/>
                </a:solidFill>
              </a:rPr>
              <a:t>PART 2: Ethics </a:t>
            </a:r>
            <a:r>
              <a:rPr lang="en-US" sz="2400" dirty="0" smtClean="0">
                <a:solidFill>
                  <a:schemeClr val="bg2"/>
                </a:solidFill>
              </a:rPr>
              <a:t>Counselor </a:t>
            </a:r>
            <a:r>
              <a:rPr lang="en-US" sz="2400" dirty="0">
                <a:solidFill>
                  <a:schemeClr val="bg2"/>
                </a:solidFill>
              </a:rPr>
              <a:t>Responsibilities – </a:t>
            </a:r>
            <a:r>
              <a:rPr lang="en-US" sz="2400" i="1" dirty="0" smtClean="0">
                <a:solidFill>
                  <a:schemeClr val="bg2"/>
                </a:solidFill>
              </a:rPr>
              <a:t>Employee Appeals</a:t>
            </a:r>
            <a:endParaRPr lang="en-US" sz="2400"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67564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228600"/>
            <a:ext cx="7467600" cy="1143000"/>
          </a:xfrm>
        </p:spPr>
        <p:txBody>
          <a:bodyPr>
            <a:normAutofit/>
          </a:bodyPr>
          <a:lstStyle/>
          <a:p>
            <a:pPr algn="ctr"/>
            <a:r>
              <a:rPr lang="en-US" sz="2400" dirty="0">
                <a:solidFill>
                  <a:schemeClr val="bg2"/>
                </a:solidFill>
              </a:rPr>
              <a:t>PART 2: Ethics </a:t>
            </a:r>
            <a:r>
              <a:rPr lang="en-US" sz="2400" dirty="0" smtClean="0">
                <a:solidFill>
                  <a:schemeClr val="bg2"/>
                </a:solidFill>
              </a:rPr>
              <a:t>Counselor </a:t>
            </a:r>
            <a:r>
              <a:rPr lang="en-US" sz="2400" dirty="0">
                <a:solidFill>
                  <a:schemeClr val="bg2"/>
                </a:solidFill>
              </a:rPr>
              <a:t>Responsibilities </a:t>
            </a:r>
            <a:r>
              <a:rPr lang="en-US" sz="2400" dirty="0" smtClean="0">
                <a:solidFill>
                  <a:schemeClr val="bg2"/>
                </a:solidFill>
              </a:rPr>
              <a:t>–</a:t>
            </a:r>
            <a:r>
              <a:rPr lang="en-US" sz="2400" i="1" dirty="0" smtClean="0">
                <a:solidFill>
                  <a:schemeClr val="bg2"/>
                </a:solidFill>
              </a:rPr>
              <a:t>Who Does What During Filing Season</a:t>
            </a:r>
            <a:r>
              <a:rPr lang="en-US" sz="2400" dirty="0" smtClean="0">
                <a:solidFill>
                  <a:schemeClr val="bg2"/>
                </a:solidFill>
              </a:rPr>
              <a:t> </a:t>
            </a:r>
            <a:endParaRPr lang="en-US" sz="2400" dirty="0">
              <a:solidFill>
                <a:schemeClr val="bg2"/>
              </a:solidFill>
            </a:endParaRPr>
          </a:p>
        </p:txBody>
      </p:sp>
      <p:sp>
        <p:nvSpPr>
          <p:cNvPr id="4" name="TextBox 3"/>
          <p:cNvSpPr txBox="1"/>
          <p:nvPr/>
        </p:nvSpPr>
        <p:spPr>
          <a:xfrm>
            <a:off x="76200" y="1676400"/>
            <a:ext cx="4191000" cy="3354765"/>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1600" u="sng" dirty="0" smtClean="0">
                <a:solidFill>
                  <a:schemeClr val="bg2"/>
                </a:solidFill>
              </a:rPr>
              <a:t>BEGA</a:t>
            </a:r>
          </a:p>
          <a:p>
            <a:pPr marL="630238" indent="-285750">
              <a:buClr>
                <a:schemeClr val="accent1"/>
              </a:buClr>
              <a:buFont typeface="Lucida Sans Unicode" panose="020B0602030504020204" pitchFamily="34" charset="0"/>
              <a:buChar char="⁻"/>
            </a:pPr>
            <a:r>
              <a:rPr lang="en-US" sz="1200" dirty="0" smtClean="0">
                <a:solidFill>
                  <a:schemeClr val="bg2"/>
                </a:solidFill>
              </a:rPr>
              <a:t>Notify </a:t>
            </a:r>
            <a:r>
              <a:rPr lang="en-US" sz="1200" dirty="0">
                <a:solidFill>
                  <a:schemeClr val="bg2"/>
                </a:solidFill>
              </a:rPr>
              <a:t>all PUBLIC  filers of their </a:t>
            </a:r>
            <a:r>
              <a:rPr lang="en-US" sz="1200" dirty="0" smtClean="0">
                <a:solidFill>
                  <a:schemeClr val="bg2"/>
                </a:solidFill>
              </a:rPr>
              <a:t>designation</a:t>
            </a:r>
          </a:p>
          <a:p>
            <a:pPr marL="344488">
              <a:buClr>
                <a:schemeClr val="accent1"/>
              </a:buClr>
            </a:pPr>
            <a:endParaRPr lang="en-US" sz="1200" dirty="0">
              <a:solidFill>
                <a:schemeClr val="bg2"/>
              </a:solidFill>
            </a:endParaRPr>
          </a:p>
          <a:p>
            <a:pPr marL="630238" lvl="1" indent="-285750">
              <a:buClr>
                <a:schemeClr val="accent1"/>
              </a:buClr>
              <a:buFont typeface="Lucida Sans Unicode" panose="020B0602030504020204" pitchFamily="34" charset="0"/>
              <a:buChar char="⁻"/>
            </a:pPr>
            <a:r>
              <a:rPr lang="en-US" sz="1200" dirty="0">
                <a:solidFill>
                  <a:schemeClr val="bg2"/>
                </a:solidFill>
              </a:rPr>
              <a:t>Make a final decision on employee designation appeals </a:t>
            </a:r>
            <a:r>
              <a:rPr lang="en-US" sz="1200" b="1" i="1" dirty="0">
                <a:solidFill>
                  <a:schemeClr val="bg2"/>
                </a:solidFill>
              </a:rPr>
              <a:t>IF</a:t>
            </a:r>
            <a:r>
              <a:rPr lang="en-US" sz="1200" dirty="0">
                <a:solidFill>
                  <a:schemeClr val="bg2"/>
                </a:solidFill>
              </a:rPr>
              <a:t> employee disagrees with agency </a:t>
            </a:r>
            <a:r>
              <a:rPr lang="en-US" sz="1200" dirty="0" smtClean="0">
                <a:solidFill>
                  <a:schemeClr val="bg2"/>
                </a:solidFill>
              </a:rPr>
              <a:t>decision</a:t>
            </a:r>
          </a:p>
          <a:p>
            <a:pPr marL="344488" lvl="1">
              <a:buClr>
                <a:schemeClr val="accent1"/>
              </a:buClr>
            </a:pPr>
            <a:endParaRPr lang="en-US" sz="1200" dirty="0">
              <a:solidFill>
                <a:schemeClr val="bg2"/>
              </a:solidFill>
            </a:endParaRPr>
          </a:p>
          <a:p>
            <a:pPr marL="628650" lvl="1" indent="-285750">
              <a:buClr>
                <a:schemeClr val="accent1"/>
              </a:buClr>
              <a:buFont typeface="Lucida Sans Unicode" panose="020B0602030504020204" pitchFamily="34" charset="0"/>
              <a:buChar char="⁻"/>
            </a:pPr>
            <a:r>
              <a:rPr lang="en-US" sz="1200" dirty="0">
                <a:solidFill>
                  <a:schemeClr val="bg2"/>
                </a:solidFill>
              </a:rPr>
              <a:t>Enter agency public filer list into FDS E-filing system and generate log-in credentials for public </a:t>
            </a:r>
            <a:r>
              <a:rPr lang="en-US" sz="1200" dirty="0" smtClean="0">
                <a:solidFill>
                  <a:schemeClr val="bg2"/>
                </a:solidFill>
              </a:rPr>
              <a:t>filers**</a:t>
            </a:r>
          </a:p>
          <a:p>
            <a:pPr marL="342900" lvl="1">
              <a:buClr>
                <a:schemeClr val="accent1"/>
              </a:buClr>
            </a:pPr>
            <a:endParaRPr lang="en-US" sz="1200" dirty="0">
              <a:solidFill>
                <a:schemeClr val="bg2"/>
              </a:solidFill>
            </a:endParaRPr>
          </a:p>
          <a:p>
            <a:pPr marL="628650" lvl="1" indent="-285750">
              <a:buClr>
                <a:schemeClr val="accent1"/>
              </a:buClr>
              <a:buFont typeface="Lucida Sans Unicode" panose="020B0602030504020204" pitchFamily="34" charset="0"/>
              <a:buChar char="⁻"/>
            </a:pPr>
            <a:r>
              <a:rPr lang="en-US" sz="1200" dirty="0">
                <a:solidFill>
                  <a:schemeClr val="bg2"/>
                </a:solidFill>
              </a:rPr>
              <a:t>Notify all non-compliant PFDS non-filers of their filing </a:t>
            </a:r>
            <a:r>
              <a:rPr lang="en-US" sz="1200" dirty="0" smtClean="0">
                <a:solidFill>
                  <a:schemeClr val="bg2"/>
                </a:solidFill>
              </a:rPr>
              <a:t>requirement </a:t>
            </a:r>
            <a:r>
              <a:rPr lang="en-US" sz="1200" dirty="0">
                <a:solidFill>
                  <a:schemeClr val="bg2"/>
                </a:solidFill>
              </a:rPr>
              <a:t>and ask them to </a:t>
            </a:r>
            <a:r>
              <a:rPr lang="en-US" sz="1200" dirty="0" smtClean="0">
                <a:solidFill>
                  <a:schemeClr val="bg2"/>
                </a:solidFill>
              </a:rPr>
              <a:t>file</a:t>
            </a:r>
          </a:p>
          <a:p>
            <a:pPr marL="342900" lvl="1">
              <a:buClr>
                <a:schemeClr val="accent1"/>
              </a:buClr>
            </a:pPr>
            <a:endParaRPr lang="en-US" sz="1200" dirty="0">
              <a:solidFill>
                <a:schemeClr val="bg2"/>
              </a:solidFill>
            </a:endParaRPr>
          </a:p>
          <a:p>
            <a:pPr marL="628650" lvl="1" indent="-285750">
              <a:buClr>
                <a:srgbClr val="FF0000"/>
              </a:buClr>
              <a:buFont typeface="Lucida Sans Unicode" panose="020B0602030504020204" pitchFamily="34" charset="0"/>
              <a:buChar char="⁻"/>
            </a:pPr>
            <a:r>
              <a:rPr lang="en-US" sz="1200" dirty="0">
                <a:solidFill>
                  <a:schemeClr val="bg2"/>
                </a:solidFill>
              </a:rPr>
              <a:t>Collect fines from and bring enforcement actions against non-compliant filers</a:t>
            </a:r>
          </a:p>
          <a:p>
            <a:endParaRPr lang="en-US" sz="1600" u="sng" dirty="0">
              <a:solidFill>
                <a:schemeClr val="bg2"/>
              </a:solidFill>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
        <p:nvSpPr>
          <p:cNvPr id="6" name="TextBox 5"/>
          <p:cNvSpPr txBox="1"/>
          <p:nvPr/>
        </p:nvSpPr>
        <p:spPr>
          <a:xfrm>
            <a:off x="5029199" y="1676400"/>
            <a:ext cx="3941885" cy="4585871"/>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1600" u="sng" dirty="0">
                <a:solidFill>
                  <a:schemeClr val="bg2"/>
                </a:solidFill>
              </a:rPr>
              <a:t>Agency</a:t>
            </a:r>
          </a:p>
          <a:p>
            <a:pPr marL="742950" lvl="1" indent="-285750">
              <a:buClr>
                <a:schemeClr val="accent1"/>
              </a:buClr>
              <a:buFont typeface="Lucida Sans Unicode" panose="020B0602030504020204" pitchFamily="34" charset="0"/>
              <a:buChar char="⁻"/>
            </a:pPr>
            <a:r>
              <a:rPr lang="en-US" sz="1200" dirty="0">
                <a:solidFill>
                  <a:schemeClr val="bg2"/>
                </a:solidFill>
              </a:rPr>
              <a:t>Notify all CONFIDENTIAL filers of their </a:t>
            </a:r>
            <a:r>
              <a:rPr lang="en-US" sz="1200" dirty="0" smtClean="0">
                <a:solidFill>
                  <a:schemeClr val="bg2"/>
                </a:solidFill>
              </a:rPr>
              <a:t>designation</a:t>
            </a:r>
          </a:p>
          <a:p>
            <a:pPr lvl="1">
              <a:buClr>
                <a:schemeClr val="accent1"/>
              </a:buClr>
            </a:pPr>
            <a:endParaRPr lang="en-US" sz="1200" dirty="0">
              <a:solidFill>
                <a:schemeClr val="bg2"/>
              </a:solidFill>
            </a:endParaRPr>
          </a:p>
          <a:p>
            <a:pPr marL="742950" lvl="1" indent="-285750">
              <a:buClr>
                <a:schemeClr val="accent1"/>
              </a:buClr>
              <a:buFont typeface="Lucida Sans Unicode" panose="020B0602030504020204" pitchFamily="34" charset="0"/>
              <a:buChar char="⁻"/>
            </a:pPr>
            <a:r>
              <a:rPr lang="en-US" sz="1200" dirty="0">
                <a:solidFill>
                  <a:schemeClr val="bg2"/>
                </a:solidFill>
              </a:rPr>
              <a:t>Process and decide on all initial employee designation </a:t>
            </a:r>
            <a:r>
              <a:rPr lang="en-US" sz="1200" dirty="0" smtClean="0">
                <a:solidFill>
                  <a:schemeClr val="bg2"/>
                </a:solidFill>
              </a:rPr>
              <a:t>appeals</a:t>
            </a:r>
          </a:p>
          <a:p>
            <a:pPr lvl="1">
              <a:buClr>
                <a:schemeClr val="accent1"/>
              </a:buClr>
            </a:pPr>
            <a:endParaRPr lang="en-US" sz="1200" dirty="0">
              <a:solidFill>
                <a:schemeClr val="bg2"/>
              </a:solidFill>
            </a:endParaRPr>
          </a:p>
          <a:p>
            <a:pPr marL="742950" lvl="1" indent="-285750">
              <a:buClr>
                <a:schemeClr val="accent1"/>
              </a:buClr>
              <a:buFont typeface="Lucida Sans Unicode" panose="020B0602030504020204" pitchFamily="34" charset="0"/>
              <a:buChar char="⁻"/>
            </a:pPr>
            <a:r>
              <a:rPr lang="en-US" sz="1200" dirty="0">
                <a:solidFill>
                  <a:schemeClr val="bg2"/>
                </a:solidFill>
              </a:rPr>
              <a:t>Compile and send to BEGA a list of all PFDS filers and CFDS filers</a:t>
            </a:r>
          </a:p>
          <a:p>
            <a:pPr lvl="3"/>
            <a:r>
              <a:rPr lang="en-US" sz="1200" dirty="0">
                <a:solidFill>
                  <a:schemeClr val="bg2"/>
                </a:solidFill>
              </a:rPr>
              <a:t>Both lists should include: </a:t>
            </a:r>
            <a:r>
              <a:rPr lang="en-US" sz="1200" b="1" u="sng" dirty="0">
                <a:solidFill>
                  <a:schemeClr val="bg2"/>
                </a:solidFill>
              </a:rPr>
              <a:t>full name</a:t>
            </a:r>
            <a:r>
              <a:rPr lang="en-US" sz="1200" dirty="0">
                <a:solidFill>
                  <a:schemeClr val="bg2"/>
                </a:solidFill>
              </a:rPr>
              <a:t>, </a:t>
            </a:r>
            <a:r>
              <a:rPr lang="en-US" sz="1200" b="1" u="sng" dirty="0">
                <a:solidFill>
                  <a:schemeClr val="bg2"/>
                </a:solidFill>
              </a:rPr>
              <a:t>address</a:t>
            </a:r>
            <a:r>
              <a:rPr lang="en-US" sz="1200" dirty="0">
                <a:solidFill>
                  <a:schemeClr val="bg2"/>
                </a:solidFill>
              </a:rPr>
              <a:t>, </a:t>
            </a:r>
            <a:r>
              <a:rPr lang="en-US" sz="1200" b="1" u="sng" dirty="0">
                <a:solidFill>
                  <a:schemeClr val="bg2"/>
                </a:solidFill>
              </a:rPr>
              <a:t>email address</a:t>
            </a:r>
            <a:r>
              <a:rPr lang="en-US" sz="1200" dirty="0">
                <a:solidFill>
                  <a:schemeClr val="bg2"/>
                </a:solidFill>
              </a:rPr>
              <a:t>, </a:t>
            </a:r>
            <a:r>
              <a:rPr lang="en-US" sz="1200" b="1" u="sng" dirty="0">
                <a:solidFill>
                  <a:schemeClr val="bg2"/>
                </a:solidFill>
              </a:rPr>
              <a:t>grade</a:t>
            </a:r>
            <a:r>
              <a:rPr lang="en-US" sz="1200" dirty="0">
                <a:solidFill>
                  <a:schemeClr val="bg2"/>
                </a:solidFill>
              </a:rPr>
              <a:t>, </a:t>
            </a:r>
            <a:r>
              <a:rPr lang="en-US" sz="1200" b="1" u="sng" dirty="0">
                <a:solidFill>
                  <a:schemeClr val="bg2"/>
                </a:solidFill>
              </a:rPr>
              <a:t>salary</a:t>
            </a:r>
            <a:r>
              <a:rPr lang="en-US" sz="1200" dirty="0">
                <a:solidFill>
                  <a:schemeClr val="bg2"/>
                </a:solidFill>
              </a:rPr>
              <a:t>, and </a:t>
            </a:r>
            <a:r>
              <a:rPr lang="en-US" sz="1200" b="1" u="sng" dirty="0">
                <a:solidFill>
                  <a:schemeClr val="bg2"/>
                </a:solidFill>
              </a:rPr>
              <a:t>employment status</a:t>
            </a:r>
            <a:endParaRPr lang="en-US" sz="1200" dirty="0">
              <a:solidFill>
                <a:schemeClr val="bg2"/>
              </a:solidFill>
            </a:endParaRPr>
          </a:p>
          <a:p>
            <a:pPr marL="742950" lvl="1" indent="-285750">
              <a:buClr>
                <a:schemeClr val="accent1"/>
              </a:buClr>
              <a:buFont typeface="Lucida Sans Unicode" panose="020B0602030504020204" pitchFamily="34" charset="0"/>
              <a:buChar char="⁻"/>
            </a:pPr>
            <a:endParaRPr lang="en-US" sz="1200" dirty="0" smtClean="0">
              <a:solidFill>
                <a:schemeClr val="bg2"/>
              </a:solidFill>
            </a:endParaRPr>
          </a:p>
          <a:p>
            <a:pPr marL="742950" lvl="1" indent="-285750">
              <a:buClr>
                <a:schemeClr val="accent1"/>
              </a:buClr>
              <a:buFont typeface="Lucida Sans Unicode" panose="020B0602030504020204" pitchFamily="34" charset="0"/>
              <a:buChar char="⁻"/>
            </a:pPr>
            <a:r>
              <a:rPr lang="en-US" sz="1200" dirty="0" smtClean="0">
                <a:solidFill>
                  <a:schemeClr val="bg2"/>
                </a:solidFill>
              </a:rPr>
              <a:t>Submit </a:t>
            </a:r>
            <a:r>
              <a:rPr lang="en-US" sz="1200" dirty="0">
                <a:solidFill>
                  <a:schemeClr val="bg2"/>
                </a:solidFill>
              </a:rPr>
              <a:t>a </a:t>
            </a:r>
            <a:r>
              <a:rPr lang="en-US" sz="1200" b="1" i="1" dirty="0">
                <a:solidFill>
                  <a:schemeClr val="bg2"/>
                </a:solidFill>
              </a:rPr>
              <a:t>complete</a:t>
            </a:r>
            <a:r>
              <a:rPr lang="en-US" sz="1200" dirty="0">
                <a:solidFill>
                  <a:schemeClr val="bg2"/>
                </a:solidFill>
              </a:rPr>
              <a:t> and </a:t>
            </a:r>
            <a:r>
              <a:rPr lang="en-US" sz="1200" b="1" i="1" dirty="0">
                <a:solidFill>
                  <a:schemeClr val="bg2"/>
                </a:solidFill>
              </a:rPr>
              <a:t>true</a:t>
            </a:r>
            <a:r>
              <a:rPr lang="en-US" sz="1200" dirty="0">
                <a:solidFill>
                  <a:schemeClr val="bg2"/>
                </a:solidFill>
              </a:rPr>
              <a:t> </a:t>
            </a:r>
            <a:r>
              <a:rPr lang="en-US" sz="1200" dirty="0" smtClean="0">
                <a:solidFill>
                  <a:schemeClr val="bg2"/>
                </a:solidFill>
              </a:rPr>
              <a:t> Confidential </a:t>
            </a:r>
            <a:r>
              <a:rPr lang="en-US" sz="1200" dirty="0">
                <a:solidFill>
                  <a:schemeClr val="bg2"/>
                </a:solidFill>
              </a:rPr>
              <a:t>Filer Review Report to </a:t>
            </a:r>
            <a:r>
              <a:rPr lang="en-US" sz="1200" dirty="0" smtClean="0">
                <a:solidFill>
                  <a:schemeClr val="bg2"/>
                </a:solidFill>
              </a:rPr>
              <a:t>BEGA</a:t>
            </a:r>
          </a:p>
          <a:p>
            <a:pPr lvl="1">
              <a:buClr>
                <a:schemeClr val="accent1"/>
              </a:buClr>
            </a:pPr>
            <a:endParaRPr lang="en-US" sz="1200" dirty="0">
              <a:solidFill>
                <a:schemeClr val="bg2"/>
              </a:solidFill>
            </a:endParaRPr>
          </a:p>
          <a:p>
            <a:pPr marL="742950" lvl="1" indent="-285750">
              <a:buClr>
                <a:schemeClr val="accent1"/>
              </a:buClr>
              <a:buFont typeface="Lucida Sans Unicode" panose="020B0602030504020204" pitchFamily="34" charset="0"/>
              <a:buChar char="⁻"/>
            </a:pPr>
            <a:r>
              <a:rPr lang="en-US" sz="1200" dirty="0">
                <a:solidFill>
                  <a:schemeClr val="bg2"/>
                </a:solidFill>
              </a:rPr>
              <a:t>Contact </a:t>
            </a:r>
            <a:r>
              <a:rPr lang="en-US" sz="1200" b="1" dirty="0">
                <a:solidFill>
                  <a:schemeClr val="bg2"/>
                </a:solidFill>
              </a:rPr>
              <a:t>CFDS</a:t>
            </a:r>
            <a:r>
              <a:rPr lang="en-US" sz="1200" dirty="0">
                <a:solidFill>
                  <a:schemeClr val="bg2"/>
                </a:solidFill>
              </a:rPr>
              <a:t> non-filers at least once and inform them of non-compliance and ask them to </a:t>
            </a:r>
            <a:r>
              <a:rPr lang="en-US" sz="1200" dirty="0" smtClean="0">
                <a:solidFill>
                  <a:schemeClr val="bg2"/>
                </a:solidFill>
              </a:rPr>
              <a:t>file</a:t>
            </a:r>
          </a:p>
          <a:p>
            <a:pPr marL="742950" lvl="1" indent="-285750">
              <a:buClr>
                <a:schemeClr val="accent1"/>
              </a:buClr>
              <a:buFont typeface="Lucida Sans Unicode" panose="020B0602030504020204" pitchFamily="34" charset="0"/>
              <a:buChar char="⁻"/>
            </a:pPr>
            <a:endParaRPr lang="en-US" sz="1200" dirty="0" smtClean="0">
              <a:solidFill>
                <a:schemeClr val="bg2"/>
              </a:solidFill>
            </a:endParaRPr>
          </a:p>
          <a:p>
            <a:pPr marL="742950" lvl="1" indent="-285750">
              <a:buClr>
                <a:schemeClr val="accent1"/>
              </a:buClr>
              <a:buFont typeface="Lucida Sans Unicode" panose="020B0602030504020204" pitchFamily="34" charset="0"/>
              <a:buChar char="⁻"/>
            </a:pPr>
            <a:r>
              <a:rPr lang="en-US" sz="1200" dirty="0" smtClean="0">
                <a:solidFill>
                  <a:schemeClr val="bg2"/>
                </a:solidFill>
              </a:rPr>
              <a:t>Review Confidential Financial Disclosure Statements and Complete Confidential Filer Review Report</a:t>
            </a:r>
            <a:endParaRPr lang="en-US" sz="1200" dirty="0">
              <a:solidFill>
                <a:schemeClr val="bg2"/>
              </a:solidFill>
            </a:endParaRPr>
          </a:p>
        </p:txBody>
      </p:sp>
      <p:sp>
        <p:nvSpPr>
          <p:cNvPr id="2" name="TextBox 1"/>
          <p:cNvSpPr txBox="1"/>
          <p:nvPr/>
        </p:nvSpPr>
        <p:spPr>
          <a:xfrm>
            <a:off x="1219200" y="5031165"/>
            <a:ext cx="4114800" cy="584775"/>
          </a:xfrm>
          <a:prstGeom prst="rect">
            <a:avLst/>
          </a:prstGeom>
          <a:noFill/>
        </p:spPr>
        <p:txBody>
          <a:bodyPr wrap="square" rtlCol="0">
            <a:spAutoFit/>
          </a:bodyPr>
          <a:lstStyle/>
          <a:p>
            <a:r>
              <a:rPr lang="en-US" sz="800" dirty="0" smtClean="0">
                <a:solidFill>
                  <a:schemeClr val="tx2">
                    <a:lumMod val="10000"/>
                  </a:schemeClr>
                </a:solidFill>
              </a:rPr>
              <a:t>**BEGA is working on a new e-filing system. If the system is ready to launch for this FDS season, BEGA will no longer generate log-in credentials for the FDS e-filing system. Filers will use their work email address and password to log-into the new system. </a:t>
            </a:r>
            <a:endParaRPr lang="en-US" sz="800" dirty="0">
              <a:solidFill>
                <a:schemeClr val="tx2">
                  <a:lumMod val="10000"/>
                </a:schemeClr>
              </a:solidFill>
            </a:endParaRPr>
          </a:p>
        </p:txBody>
      </p:sp>
    </p:spTree>
    <p:extLst>
      <p:ext uri="{BB962C8B-B14F-4D97-AF65-F5344CB8AC3E}">
        <p14:creationId xmlns:p14="http://schemas.microsoft.com/office/powerpoint/2010/main" val="2681061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081272"/>
          </a:xfrm>
        </p:spPr>
        <p:txBody>
          <a:bodyPr>
            <a:normAutofit fontScale="85000" lnSpcReduction="10000"/>
          </a:bodyPr>
          <a:lstStyle/>
          <a:p>
            <a:pPr>
              <a:buFont typeface="Arial" panose="020B0604020202020204" pitchFamily="34" charset="0"/>
              <a:buChar char="•"/>
            </a:pPr>
            <a:r>
              <a:rPr lang="en-US" sz="2200" b="1" dirty="0">
                <a:solidFill>
                  <a:schemeClr val="bg2"/>
                </a:solidFill>
              </a:rPr>
              <a:t>March 1st </a:t>
            </a:r>
            <a:r>
              <a:rPr lang="en-US" sz="2200" dirty="0">
                <a:solidFill>
                  <a:schemeClr val="bg2"/>
                </a:solidFill>
              </a:rPr>
              <a:t>– Agency must provide BEGA with a list of all public </a:t>
            </a:r>
            <a:r>
              <a:rPr lang="en-US" sz="2200" dirty="0" smtClean="0">
                <a:solidFill>
                  <a:schemeClr val="bg2"/>
                </a:solidFill>
              </a:rPr>
              <a:t>and confidential filers</a:t>
            </a:r>
          </a:p>
          <a:p>
            <a:pPr marL="109728" indent="0">
              <a:buNone/>
            </a:pPr>
            <a:endParaRPr lang="en-US" sz="2200" dirty="0">
              <a:solidFill>
                <a:schemeClr val="bg2"/>
              </a:solidFill>
            </a:endParaRPr>
          </a:p>
          <a:p>
            <a:pPr>
              <a:buFont typeface="Arial" panose="020B0604020202020204" pitchFamily="34" charset="0"/>
              <a:buChar char="•"/>
            </a:pPr>
            <a:r>
              <a:rPr lang="en-US" sz="2200" b="1" dirty="0">
                <a:solidFill>
                  <a:schemeClr val="bg2"/>
                </a:solidFill>
              </a:rPr>
              <a:t>April 15th </a:t>
            </a:r>
            <a:r>
              <a:rPr lang="en-US" sz="2200" dirty="0">
                <a:solidFill>
                  <a:schemeClr val="bg2"/>
                </a:solidFill>
              </a:rPr>
              <a:t>– </a:t>
            </a:r>
            <a:endParaRPr lang="en-US" sz="2200" dirty="0" smtClean="0">
              <a:solidFill>
                <a:schemeClr val="bg2"/>
              </a:solidFill>
            </a:endParaRPr>
          </a:p>
          <a:p>
            <a:pPr lvl="1">
              <a:buFont typeface="Arial" panose="020B0604020202020204" pitchFamily="34" charset="0"/>
              <a:buChar char="•"/>
            </a:pPr>
            <a:r>
              <a:rPr lang="en-US" sz="1800" dirty="0" smtClean="0">
                <a:solidFill>
                  <a:schemeClr val="bg2"/>
                </a:solidFill>
              </a:rPr>
              <a:t>BEGA must notify employees that they have been designated as public filers</a:t>
            </a:r>
          </a:p>
          <a:p>
            <a:pPr lvl="1">
              <a:buFont typeface="Arial" panose="020B0604020202020204" pitchFamily="34" charset="0"/>
              <a:buChar char="•"/>
            </a:pPr>
            <a:r>
              <a:rPr lang="en-US" sz="1800" dirty="0" smtClean="0">
                <a:solidFill>
                  <a:schemeClr val="bg2"/>
                </a:solidFill>
              </a:rPr>
              <a:t>Agency </a:t>
            </a:r>
            <a:r>
              <a:rPr lang="en-US" sz="1800" dirty="0">
                <a:solidFill>
                  <a:schemeClr val="bg2"/>
                </a:solidFill>
              </a:rPr>
              <a:t>must notify employees that they have been designated as confidential </a:t>
            </a:r>
            <a:r>
              <a:rPr lang="en-US" sz="1800" dirty="0" smtClean="0">
                <a:solidFill>
                  <a:schemeClr val="bg2"/>
                </a:solidFill>
              </a:rPr>
              <a:t>filers</a:t>
            </a:r>
            <a:endParaRPr lang="en-US" sz="2200" dirty="0">
              <a:solidFill>
                <a:schemeClr val="bg2"/>
              </a:solidFill>
            </a:endParaRPr>
          </a:p>
          <a:p>
            <a:pPr>
              <a:buFont typeface="Arial" panose="020B0604020202020204" pitchFamily="34" charset="0"/>
              <a:buChar char="•"/>
            </a:pPr>
            <a:r>
              <a:rPr lang="en-US" sz="2200" b="1" dirty="0">
                <a:solidFill>
                  <a:schemeClr val="bg2"/>
                </a:solidFill>
              </a:rPr>
              <a:t>May 15th </a:t>
            </a:r>
            <a:r>
              <a:rPr lang="en-US" sz="2200" dirty="0">
                <a:solidFill>
                  <a:schemeClr val="bg2"/>
                </a:solidFill>
              </a:rPr>
              <a:t>– All designated filers must file their </a:t>
            </a:r>
            <a:r>
              <a:rPr lang="en-US" sz="2200" dirty="0" smtClean="0">
                <a:solidFill>
                  <a:schemeClr val="bg2"/>
                </a:solidFill>
              </a:rPr>
              <a:t>FDS forms</a:t>
            </a:r>
          </a:p>
          <a:p>
            <a:pPr marL="109728" indent="0">
              <a:buNone/>
            </a:pPr>
            <a:endParaRPr lang="en-US" sz="2200" dirty="0">
              <a:solidFill>
                <a:schemeClr val="bg2"/>
              </a:solidFill>
            </a:endParaRPr>
          </a:p>
          <a:p>
            <a:pPr>
              <a:buFont typeface="Arial" panose="020B0604020202020204" pitchFamily="34" charset="0"/>
              <a:buChar char="•"/>
            </a:pPr>
            <a:r>
              <a:rPr lang="en-US" sz="2200" b="1" dirty="0">
                <a:solidFill>
                  <a:schemeClr val="bg2"/>
                </a:solidFill>
              </a:rPr>
              <a:t>June 1st  </a:t>
            </a:r>
            <a:r>
              <a:rPr lang="en-US" sz="2200" dirty="0">
                <a:solidFill>
                  <a:schemeClr val="bg2"/>
                </a:solidFill>
              </a:rPr>
              <a:t>- Agency must submit a </a:t>
            </a:r>
            <a:r>
              <a:rPr lang="en-US" sz="2600" b="1" i="1" dirty="0">
                <a:solidFill>
                  <a:schemeClr val="bg2"/>
                </a:solidFill>
              </a:rPr>
              <a:t>completed</a:t>
            </a:r>
            <a:r>
              <a:rPr lang="en-US" sz="2200" dirty="0">
                <a:solidFill>
                  <a:schemeClr val="bg2"/>
                </a:solidFill>
              </a:rPr>
              <a:t> </a:t>
            </a:r>
            <a:r>
              <a:rPr lang="en-US" sz="2200" dirty="0" smtClean="0">
                <a:solidFill>
                  <a:schemeClr val="bg2"/>
                </a:solidFill>
              </a:rPr>
              <a:t> Confidential </a:t>
            </a:r>
            <a:r>
              <a:rPr lang="en-US" sz="2200" dirty="0">
                <a:solidFill>
                  <a:schemeClr val="bg2"/>
                </a:solidFill>
              </a:rPr>
              <a:t>Filer Review Report to </a:t>
            </a:r>
            <a:r>
              <a:rPr lang="en-US" sz="2200" dirty="0" smtClean="0">
                <a:solidFill>
                  <a:schemeClr val="bg2"/>
                </a:solidFill>
              </a:rPr>
              <a:t>BEGA</a:t>
            </a:r>
          </a:p>
          <a:p>
            <a:pPr marL="109728" indent="0">
              <a:buNone/>
            </a:pPr>
            <a:endParaRPr lang="en-US" sz="2200" dirty="0">
              <a:solidFill>
                <a:schemeClr val="bg2"/>
              </a:solidFill>
            </a:endParaRPr>
          </a:p>
          <a:p>
            <a:pPr>
              <a:buFont typeface="Arial" panose="020B0604020202020204" pitchFamily="34" charset="0"/>
              <a:buChar char="•"/>
            </a:pPr>
            <a:r>
              <a:rPr lang="en-US" sz="2200" b="1" dirty="0">
                <a:solidFill>
                  <a:schemeClr val="bg2"/>
                </a:solidFill>
              </a:rPr>
              <a:t>June 15th </a:t>
            </a:r>
            <a:r>
              <a:rPr lang="en-US" sz="2200" dirty="0">
                <a:solidFill>
                  <a:schemeClr val="bg2"/>
                </a:solidFill>
              </a:rPr>
              <a:t>– BEGA is required to submit a list of all non-filers to the D.C. </a:t>
            </a:r>
            <a:r>
              <a:rPr lang="en-US" sz="2200" dirty="0" smtClean="0">
                <a:solidFill>
                  <a:schemeClr val="bg2"/>
                </a:solidFill>
              </a:rPr>
              <a:t>Register for publication</a:t>
            </a:r>
            <a:endParaRPr lang="en-US" sz="2200" dirty="0">
              <a:solidFill>
                <a:schemeClr val="bg2"/>
              </a:solidFill>
            </a:endParaRPr>
          </a:p>
          <a:p>
            <a:pPr marL="109728" indent="0">
              <a:buNone/>
            </a:pPr>
            <a:endParaRPr lang="en-US" dirty="0">
              <a:solidFill>
                <a:schemeClr val="bg2"/>
              </a:solidFill>
            </a:endParaRPr>
          </a:p>
        </p:txBody>
      </p:sp>
      <p:sp>
        <p:nvSpPr>
          <p:cNvPr id="3" name="Title 2"/>
          <p:cNvSpPr>
            <a:spLocks noGrp="1"/>
          </p:cNvSpPr>
          <p:nvPr>
            <p:ph type="title"/>
          </p:nvPr>
        </p:nvSpPr>
        <p:spPr>
          <a:xfrm>
            <a:off x="1447209" y="304800"/>
            <a:ext cx="8229600" cy="1143000"/>
          </a:xfrm>
        </p:spPr>
        <p:txBody>
          <a:bodyPr>
            <a:normAutofit/>
          </a:bodyPr>
          <a:lstStyle/>
          <a:p>
            <a:r>
              <a:rPr lang="en-US" sz="3600" dirty="0">
                <a:solidFill>
                  <a:schemeClr val="bg2"/>
                </a:solidFill>
              </a:rPr>
              <a:t>Important Dates and Deadlines</a:t>
            </a: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867244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2062" y="1752600"/>
            <a:ext cx="6619875" cy="3810000"/>
          </a:xfrm>
        </p:spPr>
      </p:pic>
      <p:sp>
        <p:nvSpPr>
          <p:cNvPr id="3" name="Title 2"/>
          <p:cNvSpPr>
            <a:spLocks noGrp="1"/>
          </p:cNvSpPr>
          <p:nvPr>
            <p:ph type="title"/>
          </p:nvPr>
        </p:nvSpPr>
        <p:spPr/>
        <p:txBody>
          <a:bodyPr/>
          <a:lstStyle/>
          <a:p>
            <a:pPr marL="285750" lvl="3" indent="-171450" algn="ctr"/>
            <a:r>
              <a:rPr lang="en-US" sz="3600" b="1" dirty="0" smtClean="0">
                <a:solidFill>
                  <a:schemeClr val="bg2"/>
                </a:solidFill>
              </a:rPr>
              <a:t>		</a:t>
            </a:r>
            <a:r>
              <a:rPr lang="en-US" sz="3600" b="1" dirty="0" smtClean="0">
                <a:solidFill>
                  <a:schemeClr val="bg2"/>
                </a:solidFill>
                <a:latin typeface="+mj-lt"/>
              </a:rPr>
              <a:t>PART 3: Filing Your Statement </a:t>
            </a:r>
            <a:r>
              <a:rPr lang="en-US" sz="3600" b="1" dirty="0" smtClean="0">
                <a:solidFill>
                  <a:schemeClr val="bg2"/>
                </a:solidFill>
              </a:rPr>
              <a:t/>
            </a:r>
            <a:br>
              <a:rPr lang="en-US" sz="3600" b="1" dirty="0" smtClean="0">
                <a:solidFill>
                  <a:schemeClr val="bg2"/>
                </a:solidFill>
              </a:rPr>
            </a:br>
            <a:r>
              <a:rPr lang="en-US" sz="1400" b="1" i="1" dirty="0" smtClean="0">
                <a:solidFill>
                  <a:schemeClr val="bg2"/>
                </a:solidFill>
              </a:rPr>
              <a:t>Step by Step Guide to Filing the Financial Disclosure Form</a:t>
            </a:r>
            <a:br>
              <a:rPr lang="en-US" sz="1400" b="1" i="1" dirty="0" smtClean="0">
                <a:solidFill>
                  <a:schemeClr val="bg2"/>
                </a:solidFill>
              </a:rPr>
            </a:br>
            <a:endParaRPr lang="en-US" dirty="0"/>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397939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081271"/>
          </a:xfrm>
        </p:spPr>
        <p:txBody>
          <a:bodyPr>
            <a:normAutofit fontScale="85000" lnSpcReduction="20000"/>
          </a:bodyPr>
          <a:lstStyle/>
          <a:p>
            <a:pPr marL="109728" indent="0">
              <a:buNone/>
            </a:pPr>
            <a:endParaRPr lang="en-US" sz="2800" dirty="0">
              <a:solidFill>
                <a:schemeClr val="bg2"/>
              </a:solidFill>
            </a:endParaRPr>
          </a:p>
          <a:p>
            <a:pPr>
              <a:buFont typeface="Arial" panose="020B0604020202020204" pitchFamily="34" charset="0"/>
              <a:buChar char="•"/>
            </a:pPr>
            <a:r>
              <a:rPr lang="en-US" sz="2800" b="1" dirty="0">
                <a:solidFill>
                  <a:schemeClr val="bg2"/>
                </a:solidFill>
              </a:rPr>
              <a:t>Public Filer</a:t>
            </a:r>
            <a:r>
              <a:rPr lang="en-US" sz="2800" dirty="0">
                <a:solidFill>
                  <a:schemeClr val="bg2"/>
                </a:solidFill>
              </a:rPr>
              <a:t>- </a:t>
            </a:r>
            <a:r>
              <a:rPr lang="en-US" sz="2800" dirty="0" smtClean="0">
                <a:solidFill>
                  <a:schemeClr val="bg2"/>
                </a:solidFill>
              </a:rPr>
              <a:t>You will </a:t>
            </a:r>
            <a:r>
              <a:rPr lang="en-US" sz="2800" dirty="0">
                <a:solidFill>
                  <a:schemeClr val="bg2"/>
                </a:solidFill>
              </a:rPr>
              <a:t>receive an email </a:t>
            </a:r>
            <a:r>
              <a:rPr lang="en-US" sz="2800" dirty="0" smtClean="0">
                <a:solidFill>
                  <a:schemeClr val="bg2"/>
                </a:solidFill>
              </a:rPr>
              <a:t>and/or </a:t>
            </a:r>
            <a:r>
              <a:rPr lang="en-US" sz="2800" dirty="0">
                <a:solidFill>
                  <a:schemeClr val="bg2"/>
                </a:solidFill>
              </a:rPr>
              <a:t>letter in the mail notifying you of your filing obligation. Public Filer’s are required to file using the BEGA E-filing system. Your notification letter will </a:t>
            </a:r>
            <a:r>
              <a:rPr lang="en-US" sz="2800" dirty="0" smtClean="0">
                <a:solidFill>
                  <a:schemeClr val="bg2"/>
                </a:solidFill>
              </a:rPr>
              <a:t>include your </a:t>
            </a:r>
            <a:r>
              <a:rPr lang="en-US" sz="2800" dirty="0">
                <a:solidFill>
                  <a:schemeClr val="bg2"/>
                </a:solidFill>
              </a:rPr>
              <a:t>credentials to log into the website and the deadline </a:t>
            </a:r>
            <a:r>
              <a:rPr lang="en-US" sz="2800" dirty="0" smtClean="0">
                <a:solidFill>
                  <a:schemeClr val="bg2"/>
                </a:solidFill>
              </a:rPr>
              <a:t>by which you </a:t>
            </a:r>
            <a:r>
              <a:rPr lang="en-US" sz="2800" dirty="0">
                <a:solidFill>
                  <a:schemeClr val="bg2"/>
                </a:solidFill>
              </a:rPr>
              <a:t>must file your </a:t>
            </a:r>
            <a:r>
              <a:rPr lang="en-US" sz="2800" dirty="0" smtClean="0">
                <a:solidFill>
                  <a:schemeClr val="bg2"/>
                </a:solidFill>
              </a:rPr>
              <a:t>statement.**</a:t>
            </a:r>
            <a:endParaRPr lang="en-US" sz="2800" dirty="0">
              <a:solidFill>
                <a:schemeClr val="bg2"/>
              </a:solidFill>
            </a:endParaRPr>
          </a:p>
          <a:p>
            <a:pPr>
              <a:buFont typeface="Arial" panose="020B0604020202020204" pitchFamily="34" charset="0"/>
              <a:buChar char="•"/>
            </a:pPr>
            <a:endParaRPr lang="en-US" sz="2800" dirty="0">
              <a:solidFill>
                <a:schemeClr val="bg2"/>
              </a:solidFill>
            </a:endParaRPr>
          </a:p>
          <a:p>
            <a:pPr>
              <a:buFont typeface="Arial" panose="020B0604020202020204" pitchFamily="34" charset="0"/>
              <a:buChar char="•"/>
            </a:pPr>
            <a:r>
              <a:rPr lang="en-US" sz="2800" b="1" dirty="0">
                <a:solidFill>
                  <a:schemeClr val="bg2"/>
                </a:solidFill>
              </a:rPr>
              <a:t>Confidential Filer</a:t>
            </a:r>
            <a:r>
              <a:rPr lang="en-US" sz="2800" dirty="0">
                <a:solidFill>
                  <a:schemeClr val="bg2"/>
                </a:solidFill>
              </a:rPr>
              <a:t>- </a:t>
            </a:r>
            <a:r>
              <a:rPr lang="en-US" sz="2800" dirty="0" smtClean="0">
                <a:solidFill>
                  <a:schemeClr val="bg2"/>
                </a:solidFill>
              </a:rPr>
              <a:t>You will </a:t>
            </a:r>
            <a:r>
              <a:rPr lang="en-US" sz="2800" dirty="0">
                <a:solidFill>
                  <a:schemeClr val="bg2"/>
                </a:solidFill>
              </a:rPr>
              <a:t>be notified by the Ethics </a:t>
            </a:r>
            <a:r>
              <a:rPr lang="en-US" sz="2800" dirty="0" smtClean="0">
                <a:solidFill>
                  <a:schemeClr val="bg2"/>
                </a:solidFill>
              </a:rPr>
              <a:t>Counselor </a:t>
            </a:r>
            <a:r>
              <a:rPr lang="en-US" sz="2800" dirty="0">
                <a:solidFill>
                  <a:schemeClr val="bg2"/>
                </a:solidFill>
              </a:rPr>
              <a:t>for </a:t>
            </a:r>
            <a:r>
              <a:rPr lang="en-US" sz="2800" dirty="0" smtClean="0">
                <a:solidFill>
                  <a:schemeClr val="bg2"/>
                </a:solidFill>
              </a:rPr>
              <a:t>your </a:t>
            </a:r>
            <a:r>
              <a:rPr lang="en-US" sz="2800" dirty="0">
                <a:solidFill>
                  <a:schemeClr val="bg2"/>
                </a:solidFill>
              </a:rPr>
              <a:t>agency. The Confidential Financial Disclosure Statement will be provided by the Ethics </a:t>
            </a:r>
            <a:r>
              <a:rPr lang="en-US" sz="2800" dirty="0" smtClean="0">
                <a:solidFill>
                  <a:schemeClr val="bg2"/>
                </a:solidFill>
              </a:rPr>
              <a:t>Counselor </a:t>
            </a:r>
            <a:r>
              <a:rPr lang="en-US" sz="2800" dirty="0">
                <a:solidFill>
                  <a:schemeClr val="bg2"/>
                </a:solidFill>
              </a:rPr>
              <a:t>or </a:t>
            </a:r>
            <a:r>
              <a:rPr lang="en-US" sz="2800" dirty="0" smtClean="0">
                <a:solidFill>
                  <a:schemeClr val="bg2"/>
                </a:solidFill>
              </a:rPr>
              <a:t>you </a:t>
            </a:r>
            <a:r>
              <a:rPr lang="en-US" sz="2800" dirty="0">
                <a:solidFill>
                  <a:schemeClr val="bg2"/>
                </a:solidFill>
              </a:rPr>
              <a:t>can download a copy from the BEGA website.</a:t>
            </a:r>
            <a:endParaRPr lang="en-US" sz="2800" b="1" dirty="0">
              <a:solidFill>
                <a:schemeClr val="bg2"/>
              </a:solidFill>
            </a:endParaRPr>
          </a:p>
          <a:p>
            <a:endParaRPr lang="en-US" dirty="0"/>
          </a:p>
        </p:txBody>
      </p:sp>
      <p:sp>
        <p:nvSpPr>
          <p:cNvPr id="3" name="Title 2"/>
          <p:cNvSpPr>
            <a:spLocks noGrp="1"/>
          </p:cNvSpPr>
          <p:nvPr>
            <p:ph type="title"/>
          </p:nvPr>
        </p:nvSpPr>
        <p:spPr>
          <a:xfrm>
            <a:off x="1676400" y="274638"/>
            <a:ext cx="7010400" cy="1143000"/>
          </a:xfrm>
        </p:spPr>
        <p:txBody>
          <a:bodyPr>
            <a:normAutofit/>
          </a:bodyPr>
          <a:lstStyle/>
          <a:p>
            <a:r>
              <a:rPr lang="en-US" sz="2400" b="0" dirty="0">
                <a:solidFill>
                  <a:schemeClr val="bg2"/>
                </a:solidFill>
              </a:rPr>
              <a:t>PART 3: Filing Your </a:t>
            </a:r>
            <a:r>
              <a:rPr lang="en-US" sz="2400" b="0" dirty="0" smtClean="0">
                <a:solidFill>
                  <a:schemeClr val="bg2"/>
                </a:solidFill>
              </a:rPr>
              <a:t>Statement – </a:t>
            </a:r>
            <a:r>
              <a:rPr lang="en-US" sz="2400" b="0" i="1" dirty="0" smtClean="0">
                <a:solidFill>
                  <a:schemeClr val="bg2"/>
                </a:solidFill>
              </a:rPr>
              <a:t>Who files?</a:t>
            </a:r>
            <a:endParaRPr lang="en-US" sz="2400" b="0" i="1"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
        <p:nvSpPr>
          <p:cNvPr id="5" name="TextBox 4"/>
          <p:cNvSpPr txBox="1"/>
          <p:nvPr/>
        </p:nvSpPr>
        <p:spPr>
          <a:xfrm>
            <a:off x="4495800" y="5486400"/>
            <a:ext cx="3581400" cy="861774"/>
          </a:xfrm>
          <a:prstGeom prst="rect">
            <a:avLst/>
          </a:prstGeom>
          <a:noFill/>
        </p:spPr>
        <p:txBody>
          <a:bodyPr wrap="square" rtlCol="0">
            <a:spAutoFit/>
          </a:bodyPr>
          <a:lstStyle/>
          <a:p>
            <a:r>
              <a:rPr lang="en-US" sz="800" dirty="0" smtClean="0">
                <a:solidFill>
                  <a:schemeClr val="tx2">
                    <a:lumMod val="10000"/>
                  </a:schemeClr>
                </a:solidFill>
              </a:rPr>
              <a:t>**</a:t>
            </a:r>
            <a:r>
              <a:rPr lang="en-US" sz="800" dirty="0">
                <a:solidFill>
                  <a:schemeClr val="tx2">
                    <a:lumMod val="10000"/>
                  </a:schemeClr>
                </a:solidFill>
              </a:rPr>
              <a:t>BEGA is working on a new e-filing system. If the system is </a:t>
            </a:r>
            <a:r>
              <a:rPr lang="en-US" sz="800" dirty="0" smtClean="0">
                <a:solidFill>
                  <a:schemeClr val="tx2">
                    <a:lumMod val="10000"/>
                  </a:schemeClr>
                </a:solidFill>
              </a:rPr>
              <a:t>ready to </a:t>
            </a:r>
            <a:r>
              <a:rPr lang="en-US" sz="800" dirty="0">
                <a:solidFill>
                  <a:schemeClr val="tx2">
                    <a:lumMod val="10000"/>
                  </a:schemeClr>
                </a:solidFill>
              </a:rPr>
              <a:t>launch for </a:t>
            </a:r>
            <a:r>
              <a:rPr lang="en-US" sz="800" dirty="0" smtClean="0">
                <a:solidFill>
                  <a:schemeClr val="tx2">
                    <a:lumMod val="10000"/>
                  </a:schemeClr>
                </a:solidFill>
              </a:rPr>
              <a:t>the 2018 </a:t>
            </a:r>
            <a:r>
              <a:rPr lang="en-US" sz="800" dirty="0">
                <a:solidFill>
                  <a:schemeClr val="tx2">
                    <a:lumMod val="10000"/>
                  </a:schemeClr>
                </a:solidFill>
              </a:rPr>
              <a:t>FDS season, BEGA will no longer generate log-in credentials for the FDS e-filing system. Filers will use their work email address and password to </a:t>
            </a:r>
            <a:r>
              <a:rPr lang="en-US" sz="800" dirty="0" smtClean="0">
                <a:solidFill>
                  <a:schemeClr val="tx2">
                    <a:lumMod val="10000"/>
                  </a:schemeClr>
                </a:solidFill>
              </a:rPr>
              <a:t>log-in to </a:t>
            </a:r>
            <a:r>
              <a:rPr lang="en-US" sz="800" dirty="0">
                <a:solidFill>
                  <a:schemeClr val="tx2">
                    <a:lumMod val="10000"/>
                  </a:schemeClr>
                </a:solidFill>
              </a:rPr>
              <a:t>the new system. </a:t>
            </a:r>
          </a:p>
          <a:p>
            <a:endParaRPr lang="en-US" dirty="0"/>
          </a:p>
        </p:txBody>
      </p:sp>
    </p:spTree>
    <p:extLst>
      <p:ext uri="{BB962C8B-B14F-4D97-AF65-F5344CB8AC3E}">
        <p14:creationId xmlns:p14="http://schemas.microsoft.com/office/powerpoint/2010/main" val="2644154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2324" y="1981200"/>
            <a:ext cx="8229600" cy="1261872"/>
          </a:xfrm>
        </p:spPr>
        <p:txBody>
          <a:bodyPr>
            <a:normAutofit fontScale="92500" lnSpcReduction="20000"/>
          </a:bodyPr>
          <a:lstStyle/>
          <a:p>
            <a:pPr>
              <a:buFont typeface="Arial" panose="020B0604020202020204" pitchFamily="34" charset="0"/>
              <a:buChar char="•"/>
            </a:pPr>
            <a:r>
              <a:rPr lang="en-US" sz="2400" dirty="0" smtClean="0">
                <a:solidFill>
                  <a:schemeClr val="bg2"/>
                </a:solidFill>
              </a:rPr>
              <a:t>The Financial Disclosure Statement is </a:t>
            </a:r>
            <a:r>
              <a:rPr lang="en-US" sz="2400" dirty="0">
                <a:solidFill>
                  <a:schemeClr val="bg2"/>
                </a:solidFill>
              </a:rPr>
              <a:t>comprised of fifteen (15) questions that seek to explore designated employees financial interests, holdings and outside work </a:t>
            </a:r>
            <a:r>
              <a:rPr lang="en-US" sz="2400" dirty="0" smtClean="0">
                <a:solidFill>
                  <a:schemeClr val="bg2"/>
                </a:solidFill>
              </a:rPr>
              <a:t>activities.</a:t>
            </a:r>
            <a:endParaRPr lang="en-US" sz="2400" dirty="0">
              <a:solidFill>
                <a:schemeClr val="bg2"/>
              </a:solidFill>
            </a:endParaRPr>
          </a:p>
          <a:p>
            <a:pPr>
              <a:buFont typeface="Arial" panose="020B0604020202020204" pitchFamily="34" charset="0"/>
              <a:buChar char="•"/>
            </a:pPr>
            <a:endParaRPr lang="en-US" sz="1600" dirty="0">
              <a:solidFill>
                <a:schemeClr val="bg2"/>
              </a:solidFill>
            </a:endParaRPr>
          </a:p>
        </p:txBody>
      </p:sp>
      <p:sp>
        <p:nvSpPr>
          <p:cNvPr id="3" name="Title 2"/>
          <p:cNvSpPr>
            <a:spLocks noGrp="1"/>
          </p:cNvSpPr>
          <p:nvPr>
            <p:ph type="title"/>
          </p:nvPr>
        </p:nvSpPr>
        <p:spPr>
          <a:xfrm>
            <a:off x="1676400" y="288235"/>
            <a:ext cx="6934200" cy="1143000"/>
          </a:xfrm>
        </p:spPr>
        <p:txBody>
          <a:bodyPr>
            <a:normAutofit fontScale="90000"/>
          </a:bodyPr>
          <a:lstStyle/>
          <a:p>
            <a:r>
              <a:rPr lang="en-US" sz="2700" b="0" dirty="0" smtClean="0">
                <a:solidFill>
                  <a:schemeClr val="bg2"/>
                </a:solidFill>
              </a:rPr>
              <a:t/>
            </a:r>
            <a:br>
              <a:rPr lang="en-US" sz="2700" b="0" dirty="0" smtClean="0">
                <a:solidFill>
                  <a:schemeClr val="bg2"/>
                </a:solidFill>
              </a:rPr>
            </a:br>
            <a:r>
              <a:rPr lang="en-US" sz="2700" b="0" dirty="0" smtClean="0">
                <a:solidFill>
                  <a:schemeClr val="bg2"/>
                </a:solidFill>
              </a:rPr>
              <a:t>PART </a:t>
            </a:r>
            <a:r>
              <a:rPr lang="en-US" sz="2700" b="0" dirty="0">
                <a:solidFill>
                  <a:schemeClr val="bg2"/>
                </a:solidFill>
              </a:rPr>
              <a:t>3: Filing Your </a:t>
            </a:r>
            <a:r>
              <a:rPr lang="en-US" sz="2700" b="0" dirty="0" smtClean="0">
                <a:solidFill>
                  <a:schemeClr val="bg2"/>
                </a:solidFill>
              </a:rPr>
              <a:t>Statement – </a:t>
            </a:r>
            <a:r>
              <a:rPr lang="en-US" sz="2700" b="0" i="1" dirty="0" smtClean="0">
                <a:solidFill>
                  <a:schemeClr val="bg2"/>
                </a:solidFill>
              </a:rPr>
              <a:t>What am I filing?</a:t>
            </a:r>
            <a:r>
              <a:rPr lang="en-US" sz="2700" b="0" i="1" dirty="0">
                <a:solidFill>
                  <a:schemeClr val="bg2"/>
                </a:solidFill>
              </a:rPr>
              <a:t/>
            </a:r>
            <a:br>
              <a:rPr lang="en-US" sz="2700" b="0" i="1" dirty="0">
                <a:solidFill>
                  <a:schemeClr val="bg2"/>
                </a:solidFill>
              </a:rPr>
            </a:br>
            <a:r>
              <a:rPr lang="en-US" sz="4400" dirty="0" smtClean="0">
                <a:solidFill>
                  <a:schemeClr val="bg2"/>
                </a:solidFill>
              </a:rPr>
              <a:t> </a:t>
            </a:r>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pic>
        <p:nvPicPr>
          <p:cNvPr id="1026" name="Picture 2" descr="C:\Users\jessica.dillion\AppData\Local\Microsoft\Windows\Temporary Internet Files\Content.IE5\GJXV39W0\Mancato_pagamento[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4038600"/>
            <a:ext cx="2842972" cy="2492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937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chemeClr val="tx2">
                    <a:lumMod val="10000"/>
                  </a:schemeClr>
                </a:solidFill>
              </a:rPr>
              <a:t>Public filers </a:t>
            </a:r>
            <a:r>
              <a:rPr lang="en-US" i="1" u="sng" dirty="0" smtClean="0">
                <a:solidFill>
                  <a:schemeClr val="tx2">
                    <a:lumMod val="10000"/>
                  </a:schemeClr>
                </a:solidFill>
              </a:rPr>
              <a:t>must</a:t>
            </a:r>
            <a:r>
              <a:rPr lang="en-US" dirty="0" smtClean="0">
                <a:solidFill>
                  <a:schemeClr val="tx2">
                    <a:lumMod val="10000"/>
                  </a:schemeClr>
                </a:solidFill>
              </a:rPr>
              <a:t> file their FDS forms via our e-filing system</a:t>
            </a:r>
          </a:p>
          <a:p>
            <a:r>
              <a:rPr lang="en-US" dirty="0" smtClean="0">
                <a:solidFill>
                  <a:schemeClr val="tx2">
                    <a:lumMod val="10000"/>
                  </a:schemeClr>
                </a:solidFill>
              </a:rPr>
              <a:t>Confidential filers </a:t>
            </a:r>
            <a:r>
              <a:rPr lang="en-US" i="1" u="sng" dirty="0" smtClean="0">
                <a:solidFill>
                  <a:schemeClr val="tx2">
                    <a:lumMod val="10000"/>
                  </a:schemeClr>
                </a:solidFill>
              </a:rPr>
              <a:t>must</a:t>
            </a:r>
            <a:r>
              <a:rPr lang="en-US" dirty="0" smtClean="0">
                <a:solidFill>
                  <a:schemeClr val="tx2">
                    <a:lumMod val="10000"/>
                  </a:schemeClr>
                </a:solidFill>
              </a:rPr>
              <a:t> file their FDS forms by </a:t>
            </a:r>
            <a:r>
              <a:rPr lang="en-US" i="1" dirty="0" smtClean="0">
                <a:solidFill>
                  <a:schemeClr val="tx2">
                    <a:lumMod val="10000"/>
                  </a:schemeClr>
                </a:solidFill>
              </a:rPr>
              <a:t>submitting a hard copy to their agency per the agency’s instructions</a:t>
            </a:r>
          </a:p>
          <a:p>
            <a:r>
              <a:rPr lang="en-US" dirty="0" smtClean="0">
                <a:solidFill>
                  <a:schemeClr val="tx2">
                    <a:lumMod val="10000"/>
                  </a:schemeClr>
                </a:solidFill>
              </a:rPr>
              <a:t>The </a:t>
            </a:r>
            <a:r>
              <a:rPr lang="en-US" dirty="0">
                <a:solidFill>
                  <a:schemeClr val="tx2">
                    <a:lumMod val="10000"/>
                  </a:schemeClr>
                </a:solidFill>
              </a:rPr>
              <a:t>hard copy form should only be completed </a:t>
            </a:r>
            <a:r>
              <a:rPr lang="en-US" dirty="0" smtClean="0">
                <a:solidFill>
                  <a:schemeClr val="tx2">
                    <a:lumMod val="10000"/>
                  </a:schemeClr>
                </a:solidFill>
              </a:rPr>
              <a:t>by: </a:t>
            </a:r>
          </a:p>
          <a:p>
            <a:pPr lvl="1"/>
            <a:r>
              <a:rPr lang="en-US" dirty="0">
                <a:solidFill>
                  <a:schemeClr val="tx2">
                    <a:lumMod val="10000"/>
                  </a:schemeClr>
                </a:solidFill>
              </a:rPr>
              <a:t>C</a:t>
            </a:r>
            <a:r>
              <a:rPr lang="en-US" dirty="0" smtClean="0">
                <a:solidFill>
                  <a:schemeClr val="tx2">
                    <a:lumMod val="10000"/>
                  </a:schemeClr>
                </a:solidFill>
              </a:rPr>
              <a:t>onfidential filers</a:t>
            </a:r>
            <a:r>
              <a:rPr lang="en-US" dirty="0">
                <a:solidFill>
                  <a:schemeClr val="tx2">
                    <a:lumMod val="10000"/>
                  </a:schemeClr>
                </a:solidFill>
              </a:rPr>
              <a:t>, </a:t>
            </a:r>
            <a:endParaRPr lang="en-US" dirty="0" smtClean="0">
              <a:solidFill>
                <a:schemeClr val="tx2">
                  <a:lumMod val="10000"/>
                </a:schemeClr>
              </a:solidFill>
            </a:endParaRPr>
          </a:p>
          <a:p>
            <a:pPr lvl="1"/>
            <a:r>
              <a:rPr lang="en-US" dirty="0" smtClean="0">
                <a:solidFill>
                  <a:schemeClr val="tx2">
                    <a:lumMod val="10000"/>
                  </a:schemeClr>
                </a:solidFill>
              </a:rPr>
              <a:t>District </a:t>
            </a:r>
            <a:r>
              <a:rPr lang="en-US" dirty="0">
                <a:solidFill>
                  <a:schemeClr val="tx2">
                    <a:lumMod val="10000"/>
                  </a:schemeClr>
                </a:solidFill>
              </a:rPr>
              <a:t>employees </a:t>
            </a:r>
            <a:r>
              <a:rPr lang="en-US" dirty="0" smtClean="0">
                <a:solidFill>
                  <a:schemeClr val="tx2">
                    <a:lumMod val="10000"/>
                  </a:schemeClr>
                </a:solidFill>
              </a:rPr>
              <a:t>who are public filers and </a:t>
            </a:r>
            <a:r>
              <a:rPr lang="en-US" dirty="0">
                <a:solidFill>
                  <a:schemeClr val="tx2">
                    <a:lumMod val="10000"/>
                  </a:schemeClr>
                </a:solidFill>
              </a:rPr>
              <a:t>have received an E-filing waiver from </a:t>
            </a:r>
            <a:r>
              <a:rPr lang="en-US" dirty="0" smtClean="0">
                <a:solidFill>
                  <a:schemeClr val="tx2">
                    <a:lumMod val="10000"/>
                  </a:schemeClr>
                </a:solidFill>
              </a:rPr>
              <a:t>BEGA; </a:t>
            </a:r>
            <a:r>
              <a:rPr lang="en-US" dirty="0">
                <a:solidFill>
                  <a:schemeClr val="tx2">
                    <a:lumMod val="10000"/>
                  </a:schemeClr>
                </a:solidFill>
              </a:rPr>
              <a:t>and </a:t>
            </a:r>
            <a:endParaRPr lang="en-US" dirty="0" smtClean="0">
              <a:solidFill>
                <a:schemeClr val="tx2">
                  <a:lumMod val="10000"/>
                </a:schemeClr>
              </a:solidFill>
            </a:endParaRPr>
          </a:p>
          <a:p>
            <a:pPr lvl="1"/>
            <a:r>
              <a:rPr lang="en-US" dirty="0">
                <a:solidFill>
                  <a:schemeClr val="tx2">
                    <a:lumMod val="10000"/>
                  </a:schemeClr>
                </a:solidFill>
              </a:rPr>
              <a:t>P</a:t>
            </a:r>
            <a:r>
              <a:rPr lang="en-US" dirty="0" smtClean="0">
                <a:solidFill>
                  <a:schemeClr val="tx2">
                    <a:lumMod val="10000"/>
                  </a:schemeClr>
                </a:solidFill>
              </a:rPr>
              <a:t>ast </a:t>
            </a:r>
            <a:r>
              <a:rPr lang="en-US" dirty="0">
                <a:solidFill>
                  <a:schemeClr val="tx2">
                    <a:lumMod val="10000"/>
                  </a:schemeClr>
                </a:solidFill>
              </a:rPr>
              <a:t>District employees who have recently separated from District </a:t>
            </a:r>
            <a:r>
              <a:rPr lang="en-US" dirty="0" smtClean="0">
                <a:solidFill>
                  <a:schemeClr val="tx2">
                    <a:lumMod val="10000"/>
                  </a:schemeClr>
                </a:solidFill>
              </a:rPr>
              <a:t>employment</a:t>
            </a:r>
            <a:endParaRPr lang="en-US" i="1" dirty="0">
              <a:solidFill>
                <a:schemeClr val="tx2">
                  <a:lumMod val="10000"/>
                </a:schemeClr>
              </a:solidFill>
            </a:endParaRPr>
          </a:p>
        </p:txBody>
      </p:sp>
      <p:sp>
        <p:nvSpPr>
          <p:cNvPr id="3" name="Title 2"/>
          <p:cNvSpPr>
            <a:spLocks noGrp="1"/>
          </p:cNvSpPr>
          <p:nvPr>
            <p:ph type="title"/>
          </p:nvPr>
        </p:nvSpPr>
        <p:spPr/>
        <p:txBody>
          <a:bodyPr>
            <a:normAutofit fontScale="90000"/>
          </a:bodyPr>
          <a:lstStyle/>
          <a:p>
            <a:r>
              <a:rPr lang="en-US" dirty="0" smtClean="0">
                <a:solidFill>
                  <a:schemeClr val="bg2"/>
                </a:solidFill>
              </a:rPr>
              <a:t>PART 3: Filing Your Statement - </a:t>
            </a:r>
            <a:r>
              <a:rPr lang="en-US" i="1" dirty="0" smtClean="0">
                <a:solidFill>
                  <a:schemeClr val="bg2"/>
                </a:solidFill>
              </a:rPr>
              <a:t>What Am I Filing?: Important Notes</a:t>
            </a:r>
            <a:endParaRPr lang="en-US" i="1" dirty="0">
              <a:solidFill>
                <a:schemeClr val="bg2"/>
              </a:solidFill>
            </a:endParaRPr>
          </a:p>
        </p:txBody>
      </p:sp>
    </p:spTree>
    <p:extLst>
      <p:ext uri="{BB962C8B-B14F-4D97-AF65-F5344CB8AC3E}">
        <p14:creationId xmlns:p14="http://schemas.microsoft.com/office/powerpoint/2010/main" val="320455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solidFill>
                  <a:schemeClr val="tx2">
                    <a:lumMod val="10000"/>
                  </a:schemeClr>
                </a:solidFill>
              </a:rPr>
              <a:t>BEGA will NOT accept a hard copy form from a Public Financial Disclosure Statement filer unless that filer has been granted an E-filing waiver</a:t>
            </a:r>
            <a:r>
              <a:rPr lang="en-US" dirty="0" smtClean="0">
                <a:solidFill>
                  <a:schemeClr val="tx2">
                    <a:lumMod val="10000"/>
                  </a:schemeClr>
                </a:solidFill>
              </a:rPr>
              <a:t>.</a:t>
            </a:r>
          </a:p>
          <a:p>
            <a:r>
              <a:rPr lang="en-US" dirty="0" smtClean="0">
                <a:solidFill>
                  <a:schemeClr val="tx2">
                    <a:lumMod val="10000"/>
                  </a:schemeClr>
                </a:solidFill>
              </a:rPr>
              <a:t>BEGA will not accept a hard copy form from a Confidential Financial Disclosure Statement filer.</a:t>
            </a:r>
            <a:r>
              <a:rPr lang="en-US" b="1" dirty="0" smtClean="0">
                <a:solidFill>
                  <a:schemeClr val="tx2">
                    <a:lumMod val="10000"/>
                  </a:schemeClr>
                </a:solidFill>
              </a:rPr>
              <a:t> </a:t>
            </a:r>
          </a:p>
          <a:p>
            <a:r>
              <a:rPr lang="en-US" dirty="0">
                <a:solidFill>
                  <a:schemeClr val="tx2">
                    <a:lumMod val="10000"/>
                  </a:schemeClr>
                </a:solidFill>
              </a:rPr>
              <a:t>All questions on this FDS should be answered for the previous calendar year. For purposes of this form, the “previous calendar year” is defined as January through December of the previous year.</a:t>
            </a:r>
          </a:p>
        </p:txBody>
      </p:sp>
      <p:sp>
        <p:nvSpPr>
          <p:cNvPr id="3" name="Title 2"/>
          <p:cNvSpPr>
            <a:spLocks noGrp="1"/>
          </p:cNvSpPr>
          <p:nvPr>
            <p:ph type="title"/>
          </p:nvPr>
        </p:nvSpPr>
        <p:spPr/>
        <p:txBody>
          <a:bodyPr>
            <a:normAutofit fontScale="90000"/>
          </a:bodyPr>
          <a:lstStyle/>
          <a:p>
            <a:r>
              <a:rPr lang="en-US" dirty="0">
                <a:solidFill>
                  <a:schemeClr val="bg2"/>
                </a:solidFill>
              </a:rPr>
              <a:t>PART 3: Filing Your Statement - </a:t>
            </a:r>
            <a:r>
              <a:rPr lang="en-US" i="1" dirty="0">
                <a:solidFill>
                  <a:schemeClr val="bg2"/>
                </a:solidFill>
              </a:rPr>
              <a:t>What Am I Filing?: Important Notes</a:t>
            </a:r>
            <a:endParaRPr lang="en-US" dirty="0"/>
          </a:p>
        </p:txBody>
      </p:sp>
    </p:spTree>
    <p:extLst>
      <p:ext uri="{BB962C8B-B14F-4D97-AF65-F5344CB8AC3E}">
        <p14:creationId xmlns:p14="http://schemas.microsoft.com/office/powerpoint/2010/main" val="72731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4800" dirty="0">
                <a:solidFill>
                  <a:schemeClr val="bg2"/>
                </a:solidFill>
              </a:rPr>
              <a:t>Let’s Review the </a:t>
            </a:r>
            <a:r>
              <a:rPr lang="en-US" sz="4800" dirty="0" smtClean="0">
                <a:solidFill>
                  <a:schemeClr val="bg2"/>
                </a:solidFill>
              </a:rPr>
              <a:t>Questions!</a:t>
            </a:r>
            <a:endParaRPr lang="en-US" sz="4800" dirty="0">
              <a:solidFill>
                <a:schemeClr val="bg2"/>
              </a:solidFill>
            </a:endParaRPr>
          </a:p>
        </p:txBody>
      </p:sp>
    </p:spTree>
    <p:extLst>
      <p:ext uri="{BB962C8B-B14F-4D97-AF65-F5344CB8AC3E}">
        <p14:creationId xmlns:p14="http://schemas.microsoft.com/office/powerpoint/2010/main" val="398333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2">
                    <a:lumMod val="10000"/>
                  </a:schemeClr>
                </a:solidFill>
              </a:rPr>
              <a:t>Generally, the questions are paired off; the first question inquires about the filer and the second question inquires after the same information for the filers spouse, domestic partner and/or children. </a:t>
            </a:r>
            <a:endParaRPr lang="en-US" dirty="0">
              <a:solidFill>
                <a:schemeClr val="tx2">
                  <a:lumMod val="10000"/>
                </a:schemeClr>
              </a:solidFill>
            </a:endParaRPr>
          </a:p>
        </p:txBody>
      </p:sp>
      <p:sp>
        <p:nvSpPr>
          <p:cNvPr id="3" name="Title 2"/>
          <p:cNvSpPr>
            <a:spLocks noGrp="1"/>
          </p:cNvSpPr>
          <p:nvPr>
            <p:ph type="title"/>
          </p:nvPr>
        </p:nvSpPr>
        <p:spPr/>
        <p:txBody>
          <a:bodyPr/>
          <a:lstStyle/>
          <a:p>
            <a:r>
              <a:rPr lang="en-US" dirty="0" smtClean="0"/>
              <a:t>Quick Note</a:t>
            </a:r>
            <a:endParaRPr lang="en-US" dirty="0"/>
          </a:p>
        </p:txBody>
      </p:sp>
    </p:spTree>
    <p:extLst>
      <p:ext uri="{BB962C8B-B14F-4D97-AF65-F5344CB8AC3E}">
        <p14:creationId xmlns:p14="http://schemas.microsoft.com/office/powerpoint/2010/main" val="127092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chemeClr val="bg2"/>
                </a:solidFill>
              </a:rPr>
              <a:t>PART 1: Background on Financial Disclosure </a:t>
            </a:r>
          </a:p>
          <a:p>
            <a:r>
              <a:rPr lang="en-US" b="1" dirty="0" smtClean="0">
                <a:solidFill>
                  <a:schemeClr val="bg2"/>
                </a:solidFill>
              </a:rPr>
              <a:t>PART 2: Ethics Counselor Responsibilities</a:t>
            </a:r>
          </a:p>
          <a:p>
            <a:pPr marL="109728" indent="0" algn="ctr">
              <a:buNone/>
            </a:pPr>
            <a:r>
              <a:rPr lang="en-US" sz="1400" b="1" i="1" dirty="0" smtClean="0">
                <a:solidFill>
                  <a:schemeClr val="bg2"/>
                </a:solidFill>
              </a:rPr>
              <a:t>A Review of Financial Disclosure Documents and Procedures</a:t>
            </a:r>
          </a:p>
          <a:p>
            <a:pPr lvl="3">
              <a:buClr>
                <a:schemeClr val="accent1"/>
              </a:buClr>
              <a:buFont typeface="Arial" panose="020B0604020202020204" pitchFamily="34" charset="0"/>
              <a:buChar char="•"/>
            </a:pPr>
            <a:r>
              <a:rPr lang="en-US" sz="1400" b="0" i="0" u="none" dirty="0" smtClean="0">
                <a:solidFill>
                  <a:schemeClr val="bg2"/>
                </a:solidFill>
              </a:rPr>
              <a:t>Filer</a:t>
            </a:r>
            <a:r>
              <a:rPr lang="en-US" sz="1400" b="0" i="0" u="none" baseline="0" dirty="0" smtClean="0">
                <a:solidFill>
                  <a:schemeClr val="bg2"/>
                </a:solidFill>
              </a:rPr>
              <a:t> Designation Process</a:t>
            </a:r>
          </a:p>
          <a:p>
            <a:pPr lvl="3">
              <a:buClr>
                <a:schemeClr val="accent1"/>
              </a:buClr>
              <a:buFont typeface="Arial" panose="020B0604020202020204" pitchFamily="34" charset="0"/>
              <a:buChar char="•"/>
            </a:pPr>
            <a:r>
              <a:rPr lang="en-US" sz="1400" b="0" i="0" u="none" baseline="0" dirty="0" smtClean="0">
                <a:solidFill>
                  <a:schemeClr val="bg2"/>
                </a:solidFill>
              </a:rPr>
              <a:t>Employee Appeals</a:t>
            </a:r>
          </a:p>
          <a:p>
            <a:pPr lvl="3">
              <a:buClr>
                <a:schemeClr val="accent1"/>
              </a:buClr>
              <a:buFont typeface="Arial" panose="020B0604020202020204" pitchFamily="34" charset="0"/>
              <a:buChar char="•"/>
            </a:pPr>
            <a:r>
              <a:rPr lang="en-US" sz="1400" dirty="0" smtClean="0">
                <a:solidFill>
                  <a:schemeClr val="bg2"/>
                </a:solidFill>
              </a:rPr>
              <a:t>Who Does What During Filing Season</a:t>
            </a:r>
            <a:endParaRPr lang="en-US" sz="1400" b="0" i="0" u="none" baseline="0" dirty="0" smtClean="0">
              <a:solidFill>
                <a:schemeClr val="bg2"/>
              </a:solidFill>
            </a:endParaRPr>
          </a:p>
          <a:p>
            <a:pPr lvl="3">
              <a:buClr>
                <a:schemeClr val="accent1"/>
              </a:buClr>
              <a:buFont typeface="Arial" panose="020B0604020202020204" pitchFamily="34" charset="0"/>
              <a:buChar char="•"/>
            </a:pPr>
            <a:r>
              <a:rPr lang="en-US" sz="1400" b="0" i="0" u="none" baseline="0" dirty="0" smtClean="0">
                <a:solidFill>
                  <a:schemeClr val="bg2"/>
                </a:solidFill>
              </a:rPr>
              <a:t>Important Dates and Deadlines </a:t>
            </a:r>
            <a:r>
              <a:rPr lang="en-US" sz="1600" b="1" i="1" dirty="0" smtClean="0">
                <a:solidFill>
                  <a:schemeClr val="bg2"/>
                </a:solidFill>
              </a:rPr>
              <a:t>	</a:t>
            </a:r>
          </a:p>
          <a:p>
            <a:pPr marL="114300" lvl="3" indent="0">
              <a:buNone/>
            </a:pPr>
            <a:endParaRPr lang="en-US" sz="600" b="1" i="1" dirty="0" smtClean="0">
              <a:solidFill>
                <a:schemeClr val="bg2"/>
              </a:solidFill>
            </a:endParaRPr>
          </a:p>
          <a:p>
            <a:pPr marL="285750" lvl="3" indent="-171450">
              <a:buClr>
                <a:srgbClr val="FF0000"/>
              </a:buClr>
              <a:buFont typeface="Lucida Sans Unicode" panose="020B0602030504020204" pitchFamily="34" charset="0"/>
              <a:buChar char="‣"/>
            </a:pPr>
            <a:r>
              <a:rPr lang="en-US" sz="2700" b="1" dirty="0" smtClean="0">
                <a:solidFill>
                  <a:schemeClr val="bg2"/>
                </a:solidFill>
              </a:rPr>
              <a:t>PART 3:	Filing Your Statement </a:t>
            </a:r>
          </a:p>
          <a:p>
            <a:pPr marL="114300" lvl="3" indent="0" algn="ctr">
              <a:buClr>
                <a:srgbClr val="FF0000"/>
              </a:buClr>
              <a:buNone/>
            </a:pPr>
            <a:r>
              <a:rPr lang="en-US" sz="1400" b="1" i="1" dirty="0" smtClean="0">
                <a:solidFill>
                  <a:schemeClr val="bg2"/>
                </a:solidFill>
              </a:rPr>
              <a:t>Step by Step Guide to Filing the Financial Disclosure Form</a:t>
            </a:r>
          </a:p>
          <a:p>
            <a:pPr marL="1144588" lvl="3" indent="-285750">
              <a:buClr>
                <a:srgbClr val="FF0000"/>
              </a:buClr>
            </a:pPr>
            <a:r>
              <a:rPr lang="en-US" sz="1400" dirty="0" smtClean="0">
                <a:solidFill>
                  <a:schemeClr val="bg2"/>
                </a:solidFill>
              </a:rPr>
              <a:t>Who files?</a:t>
            </a:r>
          </a:p>
          <a:p>
            <a:pPr marL="1144588" lvl="3" indent="-285750">
              <a:buClr>
                <a:srgbClr val="FF0000"/>
              </a:buClr>
            </a:pPr>
            <a:r>
              <a:rPr lang="en-US" sz="1400" dirty="0" smtClean="0">
                <a:solidFill>
                  <a:schemeClr val="bg2"/>
                </a:solidFill>
              </a:rPr>
              <a:t>What Am I Filing?</a:t>
            </a:r>
          </a:p>
          <a:p>
            <a:pPr marL="1320800" lvl="3" indent="-285750">
              <a:buClr>
                <a:srgbClr val="FF0000"/>
              </a:buClr>
              <a:buFont typeface="Lucida Sans Unicode" panose="020B0602030504020204" pitchFamily="34" charset="0"/>
              <a:buChar char="⁻"/>
            </a:pPr>
            <a:r>
              <a:rPr lang="en-US" sz="1400" dirty="0" smtClean="0">
                <a:solidFill>
                  <a:schemeClr val="bg2"/>
                </a:solidFill>
              </a:rPr>
              <a:t>Important Notes</a:t>
            </a:r>
          </a:p>
          <a:p>
            <a:pPr marL="1320800" lvl="3" indent="-285750">
              <a:buClr>
                <a:srgbClr val="FF0000"/>
              </a:buClr>
              <a:buFont typeface="Lucida Sans Unicode" panose="020B0602030504020204" pitchFamily="34" charset="0"/>
              <a:buChar char="⁻"/>
            </a:pPr>
            <a:r>
              <a:rPr lang="en-US" sz="1400" dirty="0">
                <a:solidFill>
                  <a:schemeClr val="bg2"/>
                </a:solidFill>
              </a:rPr>
              <a:t>Understanding the </a:t>
            </a:r>
            <a:r>
              <a:rPr lang="en-US" sz="1400" dirty="0" smtClean="0">
                <a:solidFill>
                  <a:schemeClr val="bg2"/>
                </a:solidFill>
              </a:rPr>
              <a:t>Questions</a:t>
            </a:r>
          </a:p>
          <a:p>
            <a:pPr marL="1144588" lvl="3" indent="-285750">
              <a:buClr>
                <a:srgbClr val="FF0000"/>
              </a:buClr>
            </a:pPr>
            <a:r>
              <a:rPr lang="en-US" sz="1400" dirty="0" smtClean="0">
                <a:solidFill>
                  <a:schemeClr val="accent1"/>
                </a:solidFill>
              </a:rPr>
              <a:t>FAILING TO FILE</a:t>
            </a:r>
          </a:p>
          <a:p>
            <a:pPr marL="1144588" lvl="3" indent="-285750">
              <a:buClr>
                <a:srgbClr val="FF0000"/>
              </a:buClr>
            </a:pPr>
            <a:r>
              <a:rPr lang="en-US" sz="1400" dirty="0" smtClean="0">
                <a:solidFill>
                  <a:schemeClr val="bg2"/>
                </a:solidFill>
              </a:rPr>
              <a:t>FDS Updates</a:t>
            </a:r>
          </a:p>
          <a:p>
            <a:pPr marL="1144588" lvl="3" indent="-285750">
              <a:buClr>
                <a:srgbClr val="FF0000"/>
              </a:buClr>
            </a:pPr>
            <a:endParaRPr lang="en-US" sz="1400" b="1" dirty="0" smtClean="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   Presentation Contents</a:t>
            </a:r>
            <a:r>
              <a:rPr lang="en-US" dirty="0" smtClean="0"/>
              <a:t>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3943690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 calcmode="lin" valueType="num">
                                      <p:cBhvr additive="base">
                                        <p:cTn id="5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
                                            <p:txEl>
                                              <p:pRg st="13" end="13"/>
                                            </p:txEl>
                                          </p:spTgt>
                                        </p:tgtEl>
                                        <p:attrNameLst>
                                          <p:attrName>style.visibility</p:attrName>
                                        </p:attrNameLst>
                                      </p:cBhvr>
                                      <p:to>
                                        <p:strVal val="visible"/>
                                      </p:to>
                                    </p:set>
                                    <p:anim calcmode="lin" valueType="num">
                                      <p:cBhvr additive="base">
                                        <p:cTn id="5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
                                            <p:txEl>
                                              <p:pRg st="14" end="14"/>
                                            </p:txEl>
                                          </p:spTgt>
                                        </p:tgtEl>
                                        <p:attrNameLst>
                                          <p:attrName>style.visibility</p:attrName>
                                        </p:attrNameLst>
                                      </p:cBhvr>
                                      <p:to>
                                        <p:strVal val="visible"/>
                                      </p:to>
                                    </p:set>
                                    <p:anim calcmode="lin" valueType="num">
                                      <p:cBhvr additive="base">
                                        <p:cTn id="63"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
                                            <p:txEl>
                                              <p:pRg st="15" end="15"/>
                                            </p:txEl>
                                          </p:spTgt>
                                        </p:tgtEl>
                                        <p:attrNameLst>
                                          <p:attrName>style.visibility</p:attrName>
                                        </p:attrNameLst>
                                      </p:cBhvr>
                                      <p:to>
                                        <p:strVal val="visible"/>
                                      </p:to>
                                    </p:set>
                                    <p:anim calcmode="lin" valueType="num">
                                      <p:cBhvr additive="base">
                                        <p:cTn id="67"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295400"/>
            <a:ext cx="7086600" cy="4876800"/>
          </a:xfrm>
        </p:spPr>
        <p:txBody>
          <a:bodyPr>
            <a:normAutofit fontScale="70000" lnSpcReduction="20000"/>
          </a:bodyPr>
          <a:lstStyle/>
          <a:p>
            <a:pPr marL="109728" indent="0" algn="ctr">
              <a:buNone/>
            </a:pPr>
            <a:endParaRPr lang="en-US" sz="2600" dirty="0" smtClean="0">
              <a:solidFill>
                <a:schemeClr val="bg2"/>
              </a:solidFill>
            </a:endParaRPr>
          </a:p>
          <a:p>
            <a:pPr marL="576263" indent="-255588">
              <a:buFont typeface="Lucida Sans Unicode" panose="020B0602030504020204" pitchFamily="34" charset="0"/>
              <a:buChar char="⁻"/>
            </a:pPr>
            <a:r>
              <a:rPr lang="en-US" sz="2600" b="1" dirty="0" smtClean="0">
                <a:solidFill>
                  <a:schemeClr val="bg2"/>
                </a:solidFill>
              </a:rPr>
              <a:t>Did </a:t>
            </a:r>
            <a:r>
              <a:rPr lang="en-US" sz="2600" b="1" dirty="0">
                <a:solidFill>
                  <a:schemeClr val="bg2"/>
                </a:solidFill>
              </a:rPr>
              <a:t>you have any non-District employment or engage in any outside business </a:t>
            </a:r>
            <a:r>
              <a:rPr lang="en-US" sz="2600" b="1" dirty="0" smtClean="0">
                <a:solidFill>
                  <a:schemeClr val="bg2"/>
                </a:solidFill>
              </a:rPr>
              <a:t>during the previous calendar year </a:t>
            </a:r>
            <a:r>
              <a:rPr lang="en-US" sz="2600" b="1" dirty="0">
                <a:solidFill>
                  <a:schemeClr val="bg2"/>
                </a:solidFill>
              </a:rPr>
              <a:t>for which you </a:t>
            </a:r>
            <a:r>
              <a:rPr lang="en-US" sz="2600" b="1" dirty="0" smtClean="0">
                <a:solidFill>
                  <a:schemeClr val="bg2"/>
                </a:solidFill>
              </a:rPr>
              <a:t>received </a:t>
            </a:r>
            <a:r>
              <a:rPr lang="en-US" sz="2600" b="1" dirty="0">
                <a:solidFill>
                  <a:schemeClr val="bg2"/>
                </a:solidFill>
              </a:rPr>
              <a:t>compensation of $200 or more</a:t>
            </a:r>
            <a:r>
              <a:rPr lang="en-US" sz="2600" b="1" dirty="0" smtClean="0">
                <a:solidFill>
                  <a:schemeClr val="bg2"/>
                </a:solidFill>
              </a:rPr>
              <a:t>?</a:t>
            </a:r>
          </a:p>
          <a:p>
            <a:pPr marL="747713" indent="-171450">
              <a:buFont typeface="Lucida Sans Unicode" panose="020B0602030504020204" pitchFamily="34" charset="0"/>
              <a:buChar char="*"/>
            </a:pPr>
            <a:r>
              <a:rPr lang="en-US" sz="2200" dirty="0" smtClean="0">
                <a:solidFill>
                  <a:schemeClr val="bg2"/>
                </a:solidFill>
              </a:rPr>
              <a:t>We </a:t>
            </a:r>
            <a:r>
              <a:rPr lang="en-US" sz="2200" dirty="0">
                <a:solidFill>
                  <a:schemeClr val="bg2"/>
                </a:solidFill>
              </a:rPr>
              <a:t>want to know whether you, your spouse, </a:t>
            </a:r>
            <a:r>
              <a:rPr lang="en-US" sz="2200" dirty="0" smtClean="0">
                <a:solidFill>
                  <a:schemeClr val="bg2"/>
                </a:solidFill>
              </a:rPr>
              <a:t>domestic partner, or </a:t>
            </a:r>
            <a:r>
              <a:rPr lang="en-US" sz="2200" dirty="0">
                <a:solidFill>
                  <a:schemeClr val="bg2"/>
                </a:solidFill>
              </a:rPr>
              <a:t>children have other jobs or business endeavors that may pose a conflict of interest with your District job</a:t>
            </a:r>
          </a:p>
          <a:p>
            <a:pPr marL="320675" indent="0">
              <a:buNone/>
            </a:pPr>
            <a:endParaRPr lang="en-US" sz="2000" dirty="0" smtClean="0">
              <a:solidFill>
                <a:schemeClr val="bg2"/>
              </a:solidFill>
            </a:endParaRPr>
          </a:p>
          <a:p>
            <a:pPr marL="109728" indent="0" algn="ctr">
              <a:buNone/>
            </a:pPr>
            <a:r>
              <a:rPr lang="en-US" sz="2300" dirty="0" smtClean="0">
                <a:solidFill>
                  <a:schemeClr val="bg2"/>
                </a:solidFill>
              </a:rPr>
              <a:t>If you </a:t>
            </a:r>
            <a:r>
              <a:rPr lang="en-US" sz="2300" dirty="0">
                <a:solidFill>
                  <a:schemeClr val="bg2"/>
                </a:solidFill>
              </a:rPr>
              <a:t>have a day job, other than your D.C. government position, and you have clients, you must disclose</a:t>
            </a:r>
            <a:r>
              <a:rPr lang="en-US" sz="2300" dirty="0" smtClean="0">
                <a:solidFill>
                  <a:schemeClr val="bg2"/>
                </a:solidFill>
              </a:rPr>
              <a:t>:</a:t>
            </a:r>
          </a:p>
          <a:p>
            <a:pPr marL="109728" indent="0" algn="ctr">
              <a:buNone/>
            </a:pPr>
            <a:endParaRPr lang="en-US" sz="2300" dirty="0">
              <a:solidFill>
                <a:schemeClr val="bg2"/>
              </a:solidFill>
            </a:endParaRPr>
          </a:p>
          <a:p>
            <a:pPr lvl="1">
              <a:buFont typeface="Wingdings" panose="05000000000000000000" pitchFamily="2" charset="2"/>
              <a:buChar char="Ø"/>
            </a:pPr>
            <a:r>
              <a:rPr lang="en-US" dirty="0">
                <a:solidFill>
                  <a:schemeClr val="bg2"/>
                </a:solidFill>
              </a:rPr>
              <a:t>The identity of your client, the nature of the services provided, and the income earned if your client has a contract with the District</a:t>
            </a:r>
          </a:p>
          <a:p>
            <a:pPr lvl="1">
              <a:buFont typeface="Wingdings" panose="05000000000000000000" pitchFamily="2" charset="2"/>
              <a:buChar char="Ø"/>
            </a:pPr>
            <a:r>
              <a:rPr lang="en-US" dirty="0">
                <a:solidFill>
                  <a:schemeClr val="bg2"/>
                </a:solidFill>
              </a:rPr>
              <a:t>The identity of your client,  the nature of the services provided, and the income earned if your client stands to gain financially &amp; directly from pending legislation before the Council</a:t>
            </a:r>
          </a:p>
          <a:p>
            <a:pPr lvl="1">
              <a:buFont typeface="Wingdings" panose="05000000000000000000" pitchFamily="2" charset="2"/>
              <a:buChar char="Ø"/>
            </a:pPr>
            <a:r>
              <a:rPr lang="en-US" dirty="0">
                <a:solidFill>
                  <a:schemeClr val="bg2"/>
                </a:solidFill>
              </a:rPr>
              <a:t>If you were employed by a client that had a contract with the District government or if the client stands to gain from District legislation that was pending in the reporting </a:t>
            </a:r>
            <a:r>
              <a:rPr lang="en-US" dirty="0" smtClean="0">
                <a:solidFill>
                  <a:schemeClr val="bg2"/>
                </a:solidFill>
              </a:rPr>
              <a:t>year</a:t>
            </a:r>
          </a:p>
          <a:p>
            <a:pPr lvl="1">
              <a:buFont typeface="Wingdings" panose="05000000000000000000" pitchFamily="2" charset="2"/>
              <a:buChar char="Ø"/>
            </a:pPr>
            <a:r>
              <a:rPr lang="en-US" dirty="0" smtClean="0">
                <a:solidFill>
                  <a:schemeClr val="bg2"/>
                </a:solidFill>
              </a:rPr>
              <a:t>Question 2 seeks the same information but with regard to your spouse, domestic partner and/or children</a:t>
            </a:r>
            <a:endParaRPr lang="en-US" dirty="0">
              <a:solidFill>
                <a:schemeClr val="bg2"/>
              </a:solidFill>
            </a:endParaRPr>
          </a:p>
          <a:p>
            <a:pPr marL="663575" indent="-342900">
              <a:buFont typeface="Wingdings" panose="05000000000000000000" pitchFamily="2" charset="2"/>
              <a:buChar char="Ø"/>
            </a:pPr>
            <a:endParaRPr lang="en-US" sz="2500" dirty="0">
              <a:solidFill>
                <a:schemeClr val="bg2"/>
              </a:solidFill>
            </a:endParaRPr>
          </a:p>
        </p:txBody>
      </p:sp>
      <p:sp>
        <p:nvSpPr>
          <p:cNvPr id="3" name="Title 2"/>
          <p:cNvSpPr>
            <a:spLocks noGrp="1"/>
          </p:cNvSpPr>
          <p:nvPr>
            <p:ph type="title"/>
          </p:nvPr>
        </p:nvSpPr>
        <p:spPr>
          <a:xfrm>
            <a:off x="1524000" y="152400"/>
            <a:ext cx="7086600" cy="1143000"/>
          </a:xfrm>
        </p:spPr>
        <p:txBody>
          <a:bodyPr>
            <a:normAutofit/>
          </a:bodyPr>
          <a:lstStyle/>
          <a:p>
            <a:pPr algn="ctr"/>
            <a:r>
              <a:rPr lang="en-US" sz="3700" dirty="0">
                <a:solidFill>
                  <a:schemeClr val="bg2"/>
                </a:solidFill>
              </a:rPr>
              <a:t>FDS Questions 1 &amp; 2 </a:t>
            </a:r>
            <a:endParaRPr lang="en-US" sz="3700" i="1"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2327895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229600" cy="2209800"/>
          </a:xfrm>
        </p:spPr>
        <p:txBody>
          <a:bodyPr/>
          <a:lstStyle/>
          <a:p>
            <a:pPr>
              <a:buFont typeface="Arial" panose="020B0604020202020204" pitchFamily="34" charset="0"/>
              <a:buChar char="•"/>
            </a:pPr>
            <a:r>
              <a:rPr lang="en-US" dirty="0">
                <a:solidFill>
                  <a:schemeClr val="bg2"/>
                </a:solidFill>
              </a:rPr>
              <a:t>Answer “No” if you were only employed by the District government in the reporting year. </a:t>
            </a:r>
          </a:p>
          <a:p>
            <a:pPr>
              <a:buFont typeface="Arial" panose="020B0604020202020204" pitchFamily="34" charset="0"/>
              <a:buChar char="•"/>
            </a:pPr>
            <a:r>
              <a:rPr lang="en-US" dirty="0">
                <a:solidFill>
                  <a:schemeClr val="bg2"/>
                </a:solidFill>
              </a:rPr>
              <a:t> “Employment” includes full-time, part-time, and freelance work. </a:t>
            </a:r>
          </a:p>
          <a:p>
            <a:pPr>
              <a:buFont typeface="Arial" panose="020B0604020202020204" pitchFamily="34" charset="0"/>
              <a:buChar char="•"/>
            </a:pPr>
            <a:endParaRPr lang="en-US" dirty="0">
              <a:solidFill>
                <a:schemeClr val="bg2"/>
              </a:solidFill>
            </a:endParaRPr>
          </a:p>
        </p:txBody>
      </p:sp>
      <p:sp>
        <p:nvSpPr>
          <p:cNvPr id="3" name="Title 2"/>
          <p:cNvSpPr>
            <a:spLocks noGrp="1"/>
          </p:cNvSpPr>
          <p:nvPr>
            <p:ph type="title"/>
          </p:nvPr>
        </p:nvSpPr>
        <p:spPr>
          <a:xfrm>
            <a:off x="457200" y="685800"/>
            <a:ext cx="8229600" cy="1143000"/>
          </a:xfrm>
        </p:spPr>
        <p:txBody>
          <a:bodyPr>
            <a:normAutofit fontScale="90000"/>
          </a:bodyPr>
          <a:lstStyle/>
          <a:p>
            <a:pPr algn="ctr"/>
            <a:r>
              <a:rPr lang="en-US" dirty="0" smtClean="0">
                <a:solidFill>
                  <a:schemeClr val="bg2"/>
                </a:solidFill>
              </a:rPr>
              <a:t>   FDS Questions 1 &amp; 2 (cont’d)</a:t>
            </a:r>
            <a:br>
              <a:rPr lang="en-US" dirty="0" smtClean="0">
                <a:solidFill>
                  <a:schemeClr val="bg2"/>
                </a:solidFill>
              </a:rPr>
            </a:br>
            <a:r>
              <a:rPr lang="en-US" dirty="0" smtClean="0">
                <a:solidFill>
                  <a:schemeClr val="bg2"/>
                </a:solidFill>
              </a:rPr>
              <a:t>BEGA TIP</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233219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Font typeface="Arial" panose="020B0604020202020204" pitchFamily="34" charset="0"/>
              <a:buChar char="•"/>
            </a:pPr>
            <a:r>
              <a:rPr lang="en-US" sz="1600" b="1" dirty="0" smtClean="0">
                <a:solidFill>
                  <a:schemeClr val="bg2"/>
                </a:solidFill>
              </a:rPr>
              <a:t>Did </a:t>
            </a:r>
            <a:r>
              <a:rPr lang="en-US" sz="1600" b="1" dirty="0">
                <a:solidFill>
                  <a:schemeClr val="bg2"/>
                </a:solidFill>
              </a:rPr>
              <a:t>you serve in any unpaid position (without compensation) as an officer, director, partner, consultant, contractor, volunteer, member or in any other formal capacity of a non-government board or other outside entity </a:t>
            </a:r>
            <a:r>
              <a:rPr lang="en-US" sz="1600" b="1" dirty="0" smtClean="0">
                <a:solidFill>
                  <a:schemeClr val="bg2"/>
                </a:solidFill>
              </a:rPr>
              <a:t>during the previous calendar year?</a:t>
            </a:r>
          </a:p>
          <a:p>
            <a:pPr marL="911225" lvl="0" indent="-255588">
              <a:buFont typeface="Lucida Sans Unicode" panose="020B0602030504020204" pitchFamily="34" charset="0"/>
              <a:buChar char="*"/>
            </a:pPr>
            <a:r>
              <a:rPr lang="en-US" sz="1600" dirty="0">
                <a:solidFill>
                  <a:schemeClr val="bg2"/>
                </a:solidFill>
              </a:rPr>
              <a:t>	We want to know if you, your spouse, or your children served in any unpaid position (meaning ‘without compensation’) in any formal capacity of a non-government board or other outside entity </a:t>
            </a:r>
            <a:r>
              <a:rPr lang="en-US" sz="1600" dirty="0" smtClean="0">
                <a:solidFill>
                  <a:schemeClr val="bg2"/>
                </a:solidFill>
              </a:rPr>
              <a:t>during the previous calendar year?</a:t>
            </a:r>
            <a:endParaRPr lang="en-US" sz="1600" dirty="0">
              <a:solidFill>
                <a:schemeClr val="bg2"/>
              </a:solidFill>
            </a:endParaRPr>
          </a:p>
          <a:p>
            <a:pPr marL="911225" lvl="0" indent="-255588">
              <a:buFont typeface="Lucida Sans Unicode" panose="020B0602030504020204" pitchFamily="34" charset="0"/>
              <a:buChar char="*"/>
            </a:pPr>
            <a:endParaRPr lang="en-US" sz="1600" b="1" dirty="0">
              <a:solidFill>
                <a:schemeClr val="bg2"/>
              </a:solidFill>
            </a:endParaRPr>
          </a:p>
          <a:p>
            <a:pPr marL="109728" indent="0">
              <a:buNone/>
            </a:pPr>
            <a:r>
              <a:rPr lang="en-US" sz="1600" b="1" dirty="0">
                <a:solidFill>
                  <a:schemeClr val="bg2"/>
                </a:solidFill>
              </a:rPr>
              <a:t>You must disclose honoraria (aka money) in excess of $200 received for speeches, appearances, or articles, if the client has business with the District (i.e. a contract, pending legislation for which they would receive a direct financial benefit).</a:t>
            </a:r>
          </a:p>
          <a:p>
            <a:pPr marL="365760" lvl="1" indent="-256032">
              <a:spcBef>
                <a:spcPts val="400"/>
              </a:spcBef>
              <a:buSzPct val="68000"/>
              <a:buFont typeface="Wingdings" panose="05000000000000000000" pitchFamily="2" charset="2"/>
              <a:buChar char="Ø"/>
            </a:pPr>
            <a:r>
              <a:rPr lang="en-US" sz="1600" b="1" dirty="0">
                <a:solidFill>
                  <a:schemeClr val="bg2"/>
                </a:solidFill>
              </a:rPr>
              <a:t>Question </a:t>
            </a:r>
            <a:r>
              <a:rPr lang="en-US" sz="1600" b="1" dirty="0" smtClean="0">
                <a:solidFill>
                  <a:schemeClr val="bg2"/>
                </a:solidFill>
              </a:rPr>
              <a:t>4 </a:t>
            </a:r>
            <a:r>
              <a:rPr lang="en-US" sz="1600" b="1" dirty="0">
                <a:solidFill>
                  <a:schemeClr val="bg2"/>
                </a:solidFill>
              </a:rPr>
              <a:t>seeks the same information but with regard to your spouse, domestic partner and/or </a:t>
            </a:r>
            <a:r>
              <a:rPr lang="en-US" sz="1600" b="1" dirty="0" smtClean="0">
                <a:solidFill>
                  <a:schemeClr val="bg2"/>
                </a:solidFill>
              </a:rPr>
              <a:t>children</a:t>
            </a:r>
            <a:endParaRPr lang="en-US" sz="1600" b="1" dirty="0">
              <a:solidFill>
                <a:schemeClr val="bg2"/>
              </a:solidFill>
            </a:endParaRPr>
          </a:p>
          <a:p>
            <a:pPr>
              <a:buFont typeface="Wingdings" panose="05000000000000000000" pitchFamily="2" charset="2"/>
              <a:buChar char="Ø"/>
            </a:pPr>
            <a:r>
              <a:rPr lang="en-US" sz="1600" b="1" dirty="0">
                <a:solidFill>
                  <a:schemeClr val="bg2"/>
                </a:solidFill>
              </a:rPr>
              <a:t>If you don’t know whether the client does business with the </a:t>
            </a:r>
            <a:r>
              <a:rPr lang="en-US" sz="1600" b="1" dirty="0" smtClean="0">
                <a:solidFill>
                  <a:schemeClr val="bg2"/>
                </a:solidFill>
              </a:rPr>
              <a:t>District…disclose!</a:t>
            </a:r>
            <a:endParaRPr lang="en-US" sz="1600" b="1"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FDS Questions 3 &amp; 4</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1295136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anose="020B0604020202020204" pitchFamily="34" charset="0"/>
              <a:buChar char="•"/>
            </a:pPr>
            <a:r>
              <a:rPr lang="en-US" sz="2800" dirty="0">
                <a:solidFill>
                  <a:schemeClr val="bg2"/>
                </a:solidFill>
              </a:rPr>
              <a:t>The filer does not need to include:</a:t>
            </a:r>
          </a:p>
          <a:p>
            <a:pPr marL="739775" indent="-285750">
              <a:buFont typeface="Lucida Sans Unicode" panose="020B0602030504020204" pitchFamily="34" charset="0"/>
              <a:buChar char="⁻"/>
            </a:pPr>
            <a:r>
              <a:rPr lang="en-US" sz="1600" dirty="0" smtClean="0">
                <a:solidFill>
                  <a:schemeClr val="bg2"/>
                </a:solidFill>
              </a:rPr>
              <a:t>Membership </a:t>
            </a:r>
            <a:r>
              <a:rPr lang="en-US" sz="1600" dirty="0">
                <a:solidFill>
                  <a:schemeClr val="bg2"/>
                </a:solidFill>
              </a:rPr>
              <a:t>on a D.C. Bar Committee because it is an instrumentality of the District government (&amp; you will be asked about DC Bar membership in Question 14)</a:t>
            </a:r>
          </a:p>
          <a:p>
            <a:pPr marL="739775" indent="-285750">
              <a:buFont typeface="Lucida Sans Unicode" panose="020B0602030504020204" pitchFamily="34" charset="0"/>
              <a:buChar char="⁻"/>
            </a:pPr>
            <a:r>
              <a:rPr lang="en-US" sz="1600" dirty="0">
                <a:solidFill>
                  <a:schemeClr val="bg2"/>
                </a:solidFill>
              </a:rPr>
              <a:t>Membership in the American Bar Association (unless you have a </a:t>
            </a:r>
            <a:r>
              <a:rPr lang="en-US" sz="1600" dirty="0" smtClean="0">
                <a:solidFill>
                  <a:schemeClr val="bg2"/>
                </a:solidFill>
              </a:rPr>
              <a:t>formal </a:t>
            </a:r>
            <a:r>
              <a:rPr lang="en-US" sz="1600" dirty="0">
                <a:solidFill>
                  <a:schemeClr val="bg2"/>
                </a:solidFill>
              </a:rPr>
              <a:t>obligation or a policy/management role)</a:t>
            </a:r>
          </a:p>
          <a:p>
            <a:pPr marL="739775" indent="-285750">
              <a:buFont typeface="Lucida Sans Unicode" panose="020B0602030504020204" pitchFamily="34" charset="0"/>
              <a:buChar char="⁻"/>
            </a:pPr>
            <a:r>
              <a:rPr lang="en-US" sz="1600" dirty="0">
                <a:solidFill>
                  <a:schemeClr val="bg2"/>
                </a:solidFill>
              </a:rPr>
              <a:t>Basic membership in a non-profit organization (i.e. you work in a soup kitchen)</a:t>
            </a:r>
          </a:p>
          <a:p>
            <a:pPr marL="739775" indent="-285750">
              <a:buFont typeface="Lucida Sans Unicode" panose="020B0602030504020204" pitchFamily="34" charset="0"/>
              <a:buChar char="⁻"/>
            </a:pPr>
            <a:r>
              <a:rPr lang="en-US" sz="1600" dirty="0">
                <a:solidFill>
                  <a:schemeClr val="bg2"/>
                </a:solidFill>
              </a:rPr>
              <a:t>Membership in a religious or civic organization</a:t>
            </a:r>
          </a:p>
          <a:p>
            <a:pPr marL="454025" indent="0">
              <a:buNone/>
            </a:pPr>
            <a:endParaRPr lang="en-US" sz="1600"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Questions 3 &amp; 4 (cont’d)</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1229440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3700272"/>
          </a:xfrm>
        </p:spPr>
        <p:txBody>
          <a:bodyPr>
            <a:normAutofit/>
          </a:bodyPr>
          <a:lstStyle/>
          <a:p>
            <a:pPr>
              <a:buFont typeface="Arial" panose="020B0604020202020204" pitchFamily="34" charset="0"/>
              <a:buChar char="•"/>
            </a:pPr>
            <a:r>
              <a:rPr lang="en-US" sz="2000" dirty="0">
                <a:solidFill>
                  <a:schemeClr val="bg2"/>
                </a:solidFill>
              </a:rPr>
              <a:t>Only answer “Yes,” if you or your spouse, domestic partner, or dependent child(</a:t>
            </a:r>
            <a:r>
              <a:rPr lang="en-US" sz="2000" dirty="0" err="1">
                <a:solidFill>
                  <a:schemeClr val="bg2"/>
                </a:solidFill>
              </a:rPr>
              <a:t>ren</a:t>
            </a:r>
            <a:r>
              <a:rPr lang="en-US" sz="2000" dirty="0">
                <a:solidFill>
                  <a:schemeClr val="bg2"/>
                </a:solidFill>
              </a:rPr>
              <a:t>) had a </a:t>
            </a:r>
            <a:r>
              <a:rPr lang="en-US" sz="2000" dirty="0" smtClean="0">
                <a:solidFill>
                  <a:schemeClr val="bg2"/>
                </a:solidFill>
              </a:rPr>
              <a:t>formal </a:t>
            </a:r>
            <a:r>
              <a:rPr lang="en-US" sz="2000" dirty="0">
                <a:solidFill>
                  <a:schemeClr val="bg2"/>
                </a:solidFill>
              </a:rPr>
              <a:t>role and/or control over the entity’s management or operations.</a:t>
            </a:r>
          </a:p>
          <a:p>
            <a:pPr lvl="1">
              <a:buFont typeface="Lucida Sans Unicode" panose="020B0602030504020204" pitchFamily="34" charset="0"/>
              <a:buChar char="⁻"/>
            </a:pPr>
            <a:r>
              <a:rPr lang="en-US" sz="2000" dirty="0">
                <a:solidFill>
                  <a:schemeClr val="bg2"/>
                </a:solidFill>
              </a:rPr>
              <a:t>For example:</a:t>
            </a:r>
          </a:p>
          <a:p>
            <a:pPr lvl="2">
              <a:buClr>
                <a:schemeClr val="accent1"/>
              </a:buClr>
              <a:buFont typeface="Wingdings" panose="05000000000000000000" pitchFamily="2" charset="2"/>
              <a:buChar char="Ø"/>
            </a:pPr>
            <a:r>
              <a:rPr lang="en-US" sz="1800" dirty="0">
                <a:solidFill>
                  <a:schemeClr val="bg2"/>
                </a:solidFill>
              </a:rPr>
              <a:t>If you simply volunteered at a soup kitchen, that would not need to be disclosed because you did not have </a:t>
            </a:r>
            <a:r>
              <a:rPr lang="en-US" sz="1800">
                <a:solidFill>
                  <a:schemeClr val="bg2"/>
                </a:solidFill>
              </a:rPr>
              <a:t>a </a:t>
            </a:r>
            <a:r>
              <a:rPr lang="en-US" sz="1800" smtClean="0">
                <a:solidFill>
                  <a:schemeClr val="bg2"/>
                </a:solidFill>
              </a:rPr>
              <a:t>formal </a:t>
            </a:r>
            <a:r>
              <a:rPr lang="en-US" sz="1800" dirty="0">
                <a:solidFill>
                  <a:schemeClr val="bg2"/>
                </a:solidFill>
              </a:rPr>
              <a:t>role or control over the organization.</a:t>
            </a:r>
          </a:p>
          <a:p>
            <a:pPr lvl="2">
              <a:buClr>
                <a:schemeClr val="accent1"/>
              </a:buClr>
              <a:buFont typeface="Wingdings" panose="05000000000000000000" pitchFamily="2" charset="2"/>
              <a:buChar char="Ø"/>
            </a:pPr>
            <a:r>
              <a:rPr lang="en-US" sz="1800" dirty="0">
                <a:solidFill>
                  <a:schemeClr val="bg2"/>
                </a:solidFill>
              </a:rPr>
              <a:t>However, if you served as an unpaid Board Member or Treasurer of the soup kitchen, that would need to be disclosed, because you would have served in a formal capacity with some level of control over the organization.</a:t>
            </a:r>
          </a:p>
          <a:p>
            <a:pPr marL="109728" indent="0">
              <a:buNone/>
            </a:pPr>
            <a:endParaRPr lang="en-US" dirty="0">
              <a:solidFill>
                <a:schemeClr val="bg2"/>
              </a:solidFill>
            </a:endParaRPr>
          </a:p>
        </p:txBody>
      </p:sp>
      <p:sp>
        <p:nvSpPr>
          <p:cNvPr id="3" name="Title 2"/>
          <p:cNvSpPr>
            <a:spLocks noGrp="1"/>
          </p:cNvSpPr>
          <p:nvPr>
            <p:ph type="title"/>
          </p:nvPr>
        </p:nvSpPr>
        <p:spPr/>
        <p:txBody>
          <a:bodyPr>
            <a:normAutofit fontScale="90000"/>
          </a:bodyPr>
          <a:lstStyle/>
          <a:p>
            <a:pPr algn="ctr"/>
            <a:r>
              <a:rPr lang="en-US" dirty="0" smtClean="0">
                <a:solidFill>
                  <a:schemeClr val="bg2"/>
                </a:solidFill>
              </a:rPr>
              <a:t>Question 3 &amp; 4 (cont’d)</a:t>
            </a:r>
            <a:br>
              <a:rPr lang="en-US" dirty="0" smtClean="0">
                <a:solidFill>
                  <a:schemeClr val="bg2"/>
                </a:solidFill>
              </a:rPr>
            </a:br>
            <a:r>
              <a:rPr lang="en-US" dirty="0" smtClean="0">
                <a:solidFill>
                  <a:schemeClr val="bg2"/>
                </a:solidFill>
              </a:rPr>
              <a:t>BEGA TIP</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846001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62500" lnSpcReduction="20000"/>
          </a:bodyPr>
          <a:lstStyle/>
          <a:p>
            <a:pPr lvl="0">
              <a:buFont typeface="Arial" panose="020B0604020202020204" pitchFamily="34" charset="0"/>
              <a:buChar char="•"/>
            </a:pPr>
            <a:r>
              <a:rPr lang="en-US" sz="2300" b="1" dirty="0">
                <a:solidFill>
                  <a:schemeClr val="bg2"/>
                </a:solidFill>
              </a:rPr>
              <a:t>D</a:t>
            </a:r>
            <a:r>
              <a:rPr lang="en-US" sz="2300" b="1" dirty="0" smtClean="0">
                <a:solidFill>
                  <a:schemeClr val="bg2"/>
                </a:solidFill>
              </a:rPr>
              <a:t>uring the previous calendar year, </a:t>
            </a:r>
            <a:r>
              <a:rPr lang="en-US" sz="2300" b="1" dirty="0">
                <a:solidFill>
                  <a:schemeClr val="bg2"/>
                </a:solidFill>
              </a:rPr>
              <a:t>did you have any agreements with a former or current employer, other than with the District of Columbia, for future payments or benefits </a:t>
            </a:r>
            <a:r>
              <a:rPr lang="en-US" sz="2300" b="1" i="1" dirty="0">
                <a:solidFill>
                  <a:schemeClr val="bg2"/>
                </a:solidFill>
              </a:rPr>
              <a:t>(such as separation pay, partnership buyouts, or pension or retirement pay) </a:t>
            </a:r>
            <a:r>
              <a:rPr lang="en-US" sz="2300" b="1" dirty="0">
                <a:solidFill>
                  <a:schemeClr val="bg2"/>
                </a:solidFill>
              </a:rPr>
              <a:t>or for future employment or for a leave of absence</a:t>
            </a:r>
            <a:r>
              <a:rPr lang="en-US" sz="2300" b="1" dirty="0" smtClean="0">
                <a:solidFill>
                  <a:schemeClr val="bg2"/>
                </a:solidFill>
              </a:rPr>
              <a:t>?</a:t>
            </a:r>
          </a:p>
          <a:p>
            <a:pPr marL="109728" lvl="0" indent="0">
              <a:buNone/>
            </a:pPr>
            <a:endParaRPr lang="en-US" sz="1600" b="1" dirty="0">
              <a:solidFill>
                <a:schemeClr val="bg2"/>
              </a:solidFill>
            </a:endParaRPr>
          </a:p>
          <a:p>
            <a:pPr marL="568325" lvl="0" indent="434975">
              <a:buFont typeface="Lucida Sans Unicode" panose="020B0602030504020204" pitchFamily="34" charset="0"/>
              <a:buChar char="*"/>
            </a:pPr>
            <a:endParaRPr lang="en-US" sz="1600" dirty="0">
              <a:solidFill>
                <a:schemeClr val="bg2"/>
              </a:solidFill>
            </a:endParaRPr>
          </a:p>
          <a:p>
            <a:pPr marL="109728" indent="0">
              <a:buNone/>
            </a:pPr>
            <a:r>
              <a:rPr lang="en-US" dirty="0">
                <a:solidFill>
                  <a:schemeClr val="bg2"/>
                </a:solidFill>
              </a:rPr>
              <a:t>You need to disclose if you still have a relationship with your former </a:t>
            </a:r>
            <a:r>
              <a:rPr lang="en-US" dirty="0" smtClean="0">
                <a:solidFill>
                  <a:schemeClr val="bg2"/>
                </a:solidFill>
              </a:rPr>
              <a:t>employer</a:t>
            </a:r>
            <a:endParaRPr lang="en-US" dirty="0">
              <a:solidFill>
                <a:schemeClr val="bg2"/>
              </a:solidFill>
            </a:endParaRPr>
          </a:p>
          <a:p>
            <a:pPr lvl="1">
              <a:buFont typeface="Lucida Sans Unicode" panose="020B0602030504020204" pitchFamily="34" charset="0"/>
              <a:buChar char="⁻"/>
            </a:pPr>
            <a:endParaRPr lang="en-US" dirty="0" smtClean="0">
              <a:solidFill>
                <a:schemeClr val="bg2"/>
              </a:solidFill>
            </a:endParaRPr>
          </a:p>
          <a:p>
            <a:pPr lvl="1">
              <a:buFont typeface="Wingdings" panose="05000000000000000000" pitchFamily="2" charset="2"/>
              <a:buChar char="Ø"/>
            </a:pPr>
            <a:r>
              <a:rPr lang="en-US" dirty="0" smtClean="0">
                <a:solidFill>
                  <a:schemeClr val="bg2"/>
                </a:solidFill>
              </a:rPr>
              <a:t>You </a:t>
            </a:r>
            <a:r>
              <a:rPr lang="en-US" dirty="0">
                <a:solidFill>
                  <a:schemeClr val="bg2"/>
                </a:solidFill>
              </a:rPr>
              <a:t>must disclose if you are on a leave of absence, even if the amount of time is undefined</a:t>
            </a:r>
          </a:p>
          <a:p>
            <a:pPr lvl="1">
              <a:buFont typeface="Wingdings" panose="05000000000000000000" pitchFamily="2" charset="2"/>
              <a:buChar char="Ø"/>
            </a:pPr>
            <a:r>
              <a:rPr lang="en-US" dirty="0">
                <a:solidFill>
                  <a:schemeClr val="bg2"/>
                </a:solidFill>
              </a:rPr>
              <a:t>You must disclose if you are owed commissions on an on-going basis</a:t>
            </a:r>
          </a:p>
          <a:p>
            <a:pPr>
              <a:buFont typeface="Arial" panose="020B0604020202020204" pitchFamily="34" charset="0"/>
              <a:buChar char="•"/>
            </a:pPr>
            <a:endParaRPr lang="en-US" dirty="0" smtClean="0">
              <a:solidFill>
                <a:schemeClr val="bg2"/>
              </a:solidFill>
            </a:endParaRPr>
          </a:p>
          <a:p>
            <a:pPr marL="109728" indent="0">
              <a:buNone/>
            </a:pPr>
            <a:r>
              <a:rPr lang="en-US" dirty="0" smtClean="0">
                <a:solidFill>
                  <a:schemeClr val="bg2"/>
                </a:solidFill>
              </a:rPr>
              <a:t>You </a:t>
            </a:r>
            <a:r>
              <a:rPr lang="en-US" dirty="0">
                <a:solidFill>
                  <a:schemeClr val="bg2"/>
                </a:solidFill>
              </a:rPr>
              <a:t>do not need to disclose that you are still owed your last paycheck or a future pension, which you already have </a:t>
            </a:r>
            <a:r>
              <a:rPr lang="en-US" dirty="0" smtClean="0">
                <a:solidFill>
                  <a:schemeClr val="bg2"/>
                </a:solidFill>
              </a:rPr>
              <a:t>earned</a:t>
            </a:r>
          </a:p>
          <a:p>
            <a:pPr marL="109728" indent="0">
              <a:buNone/>
            </a:pPr>
            <a:endParaRPr lang="en-US" dirty="0">
              <a:solidFill>
                <a:schemeClr val="bg2"/>
              </a:solidFill>
            </a:endParaRPr>
          </a:p>
          <a:p>
            <a:pPr marL="109728" lvl="1" indent="0">
              <a:spcBef>
                <a:spcPts val="400"/>
              </a:spcBef>
              <a:buSzPct val="68000"/>
              <a:buNone/>
            </a:pPr>
            <a:r>
              <a:rPr lang="en-US" sz="2700" dirty="0">
                <a:solidFill>
                  <a:schemeClr val="bg2"/>
                </a:solidFill>
              </a:rPr>
              <a:t>Question </a:t>
            </a:r>
            <a:r>
              <a:rPr lang="en-US" sz="2700" dirty="0" smtClean="0">
                <a:solidFill>
                  <a:schemeClr val="bg2"/>
                </a:solidFill>
              </a:rPr>
              <a:t>6 </a:t>
            </a:r>
            <a:r>
              <a:rPr lang="en-US" sz="2700" dirty="0">
                <a:solidFill>
                  <a:schemeClr val="bg2"/>
                </a:solidFill>
              </a:rPr>
              <a:t>seeks the same information but with regard to your spouse, domestic partner and/or children</a:t>
            </a:r>
          </a:p>
          <a:p>
            <a:pPr marL="109728" indent="0">
              <a:buNone/>
            </a:pPr>
            <a:endParaRPr lang="en-US" dirty="0">
              <a:solidFill>
                <a:schemeClr val="bg2"/>
              </a:solidFill>
            </a:endParaRPr>
          </a:p>
          <a:p>
            <a:pPr marL="568325" lvl="0" indent="0">
              <a:buNone/>
            </a:pPr>
            <a:endParaRPr lang="en-US" sz="1600" dirty="0">
              <a:solidFill>
                <a:schemeClr val="bg2"/>
              </a:solidFill>
            </a:endParaRPr>
          </a:p>
          <a:p>
            <a:pPr marL="109728" indent="0">
              <a:buNone/>
            </a:pPr>
            <a:r>
              <a:rPr lang="en-US" dirty="0" smtClean="0">
                <a:solidFill>
                  <a:schemeClr val="bg2"/>
                </a:solidFill>
              </a:rPr>
              <a:t>	</a:t>
            </a:r>
            <a:endParaRPr lang="en-US"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FDS Questions 5 &amp; 6</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7594968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Font typeface="Arial" panose="020B0604020202020204" pitchFamily="34" charset="0"/>
              <a:buChar char="•"/>
            </a:pPr>
            <a:r>
              <a:rPr lang="en-US" sz="1800" b="1" dirty="0">
                <a:solidFill>
                  <a:schemeClr val="bg2"/>
                </a:solidFill>
              </a:rPr>
              <a:t>Did you have a beneficial interest in or hold any </a:t>
            </a:r>
            <a:r>
              <a:rPr lang="en-US" sz="1800" b="1" u="sng" dirty="0">
                <a:solidFill>
                  <a:schemeClr val="bg2"/>
                </a:solidFill>
              </a:rPr>
              <a:t>security</a:t>
            </a:r>
            <a:r>
              <a:rPr lang="en-US" sz="1800" b="1" dirty="0">
                <a:solidFill>
                  <a:schemeClr val="bg2"/>
                </a:solidFill>
              </a:rPr>
              <a:t> </a:t>
            </a:r>
            <a:r>
              <a:rPr lang="en-US" sz="1800" b="1" i="1" dirty="0">
                <a:solidFill>
                  <a:schemeClr val="bg2"/>
                </a:solidFill>
              </a:rPr>
              <a:t>(“security” means  stocks (any class),bonds (including savings bonds and tax exempt bonds), stock options, warrants, debentures, obligations, notes (not mortgage  notes), mortgages (not on one's home), investment  interests in limited partnerships, REITs, and such other  evidences of indebtedness and certificates of interest or participation in any profit-sharing agreement as are usually referred to as securities) </a:t>
            </a:r>
            <a:r>
              <a:rPr lang="en-US" sz="1800" b="1" dirty="0">
                <a:solidFill>
                  <a:schemeClr val="bg2"/>
                </a:solidFill>
              </a:rPr>
              <a:t>at the close of </a:t>
            </a:r>
            <a:r>
              <a:rPr lang="en-US" sz="1800" b="1" dirty="0" smtClean="0">
                <a:solidFill>
                  <a:schemeClr val="bg2"/>
                </a:solidFill>
              </a:rPr>
              <a:t>2017 </a:t>
            </a:r>
            <a:r>
              <a:rPr lang="en-US" sz="1800" b="1" u="sng" dirty="0">
                <a:solidFill>
                  <a:schemeClr val="bg2"/>
                </a:solidFill>
              </a:rPr>
              <a:t>that exceeded in the aggregate $1,000 or that produced income of $200 or more?</a:t>
            </a:r>
            <a:r>
              <a:rPr lang="en-US" sz="1800" b="1" dirty="0">
                <a:solidFill>
                  <a:schemeClr val="bg2"/>
                </a:solidFill>
              </a:rPr>
              <a:t> </a:t>
            </a:r>
          </a:p>
          <a:p>
            <a:pPr marL="109728" indent="0">
              <a:buNone/>
            </a:pPr>
            <a:endParaRPr lang="en-US" sz="1600" dirty="0" smtClean="0">
              <a:solidFill>
                <a:schemeClr val="bg2"/>
              </a:solidFill>
            </a:endParaRPr>
          </a:p>
          <a:p>
            <a:pPr marL="365125" indent="39688">
              <a:buFont typeface="Lucida Sans Unicode" panose="020B0602030504020204" pitchFamily="34" charset="0"/>
              <a:buChar char="*"/>
            </a:pPr>
            <a:r>
              <a:rPr lang="en-US" sz="1600" dirty="0">
                <a:solidFill>
                  <a:schemeClr val="bg2"/>
                </a:solidFill>
              </a:rPr>
              <a:t>We want to know about your stocks, bonds and other securities that are worth a total of $1,000 or which brought you income over $200 last year and that of your spouse or children. </a:t>
            </a:r>
            <a:endParaRPr lang="en-US" sz="1600" dirty="0" smtClean="0">
              <a:solidFill>
                <a:schemeClr val="bg2"/>
              </a:solidFill>
            </a:endParaRPr>
          </a:p>
          <a:p>
            <a:pPr marL="365125" lvl="1" indent="39688">
              <a:spcBef>
                <a:spcPts val="400"/>
              </a:spcBef>
              <a:buSzPct val="68000"/>
              <a:buFont typeface="Lucida Sans Unicode" panose="020B0602030504020204" pitchFamily="34" charset="0"/>
              <a:buChar char="*"/>
            </a:pPr>
            <a:r>
              <a:rPr lang="en-US" sz="1600" dirty="0">
                <a:solidFill>
                  <a:schemeClr val="bg2"/>
                </a:solidFill>
              </a:rPr>
              <a:t>Question </a:t>
            </a:r>
            <a:r>
              <a:rPr lang="en-US" sz="1600" dirty="0" smtClean="0">
                <a:solidFill>
                  <a:schemeClr val="bg2"/>
                </a:solidFill>
              </a:rPr>
              <a:t>8 </a:t>
            </a:r>
            <a:r>
              <a:rPr lang="en-US" sz="1600" dirty="0">
                <a:solidFill>
                  <a:schemeClr val="bg2"/>
                </a:solidFill>
              </a:rPr>
              <a:t>seeks the same information but with regard to your spouse, domestic partner and/or children</a:t>
            </a:r>
          </a:p>
          <a:p>
            <a:pPr marL="365125" indent="0">
              <a:buNone/>
            </a:pPr>
            <a:endParaRPr lang="en-US" sz="1600" dirty="0">
              <a:solidFill>
                <a:schemeClr val="bg2"/>
              </a:solidFill>
            </a:endParaRPr>
          </a:p>
          <a:p>
            <a:pPr marL="365125" lvl="0" indent="0">
              <a:buNone/>
            </a:pPr>
            <a:endParaRPr lang="en-US" sz="1600"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FDS Questions 7 &amp; 8</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267743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Ø"/>
            </a:pPr>
            <a:r>
              <a:rPr lang="en-US" sz="2000" b="1" u="sng" dirty="0">
                <a:solidFill>
                  <a:schemeClr val="bg2"/>
                </a:solidFill>
              </a:rPr>
              <a:t>The answer should include: </a:t>
            </a:r>
          </a:p>
          <a:p>
            <a:pPr lvl="1">
              <a:buFont typeface="Lucida Sans Unicode" panose="020B0602030504020204" pitchFamily="34" charset="0"/>
              <a:buChar char="⁻"/>
            </a:pPr>
            <a:r>
              <a:rPr lang="en-US" sz="2000" dirty="0">
                <a:solidFill>
                  <a:schemeClr val="bg2"/>
                </a:solidFill>
              </a:rPr>
              <a:t>Stocks </a:t>
            </a:r>
          </a:p>
          <a:p>
            <a:pPr lvl="1">
              <a:buFont typeface="Lucida Sans Unicode" panose="020B0602030504020204" pitchFamily="34" charset="0"/>
              <a:buChar char="⁻"/>
            </a:pPr>
            <a:r>
              <a:rPr lang="en-US" sz="2000" dirty="0">
                <a:solidFill>
                  <a:schemeClr val="bg2"/>
                </a:solidFill>
              </a:rPr>
              <a:t>Stock Options</a:t>
            </a:r>
          </a:p>
          <a:p>
            <a:pPr lvl="1">
              <a:buFont typeface="Lucida Sans Unicode" panose="020B0602030504020204" pitchFamily="34" charset="0"/>
              <a:buChar char="⁻"/>
            </a:pPr>
            <a:r>
              <a:rPr lang="en-US" sz="2000" dirty="0">
                <a:solidFill>
                  <a:schemeClr val="bg2"/>
                </a:solidFill>
              </a:rPr>
              <a:t>Securities </a:t>
            </a:r>
          </a:p>
          <a:p>
            <a:pPr lvl="1">
              <a:buFont typeface="Lucida Sans Unicode" panose="020B0602030504020204" pitchFamily="34" charset="0"/>
              <a:buChar char="⁻"/>
            </a:pPr>
            <a:r>
              <a:rPr lang="en-US" sz="2000" dirty="0">
                <a:solidFill>
                  <a:schemeClr val="bg2"/>
                </a:solidFill>
              </a:rPr>
              <a:t>Bonds</a:t>
            </a:r>
          </a:p>
          <a:p>
            <a:pPr lvl="1">
              <a:buFont typeface="Lucida Sans Unicode" panose="020B0602030504020204" pitchFamily="34" charset="0"/>
              <a:buChar char="⁻"/>
            </a:pPr>
            <a:r>
              <a:rPr lang="en-US" sz="2000" dirty="0">
                <a:solidFill>
                  <a:schemeClr val="bg2"/>
                </a:solidFill>
              </a:rPr>
              <a:t>Trusts </a:t>
            </a:r>
          </a:p>
          <a:p>
            <a:pPr>
              <a:buFont typeface="Wingdings" panose="05000000000000000000" pitchFamily="2" charset="2"/>
              <a:buChar char="Ø"/>
            </a:pPr>
            <a:r>
              <a:rPr lang="en-US" sz="2000" b="1" u="sng" dirty="0">
                <a:solidFill>
                  <a:schemeClr val="bg2"/>
                </a:solidFill>
              </a:rPr>
              <a:t>But not:</a:t>
            </a:r>
          </a:p>
          <a:p>
            <a:pPr lvl="1">
              <a:buFont typeface="Lucida Sans Unicode" panose="020B0602030504020204" pitchFamily="34" charset="0"/>
              <a:buChar char="⁻"/>
            </a:pPr>
            <a:r>
              <a:rPr lang="en-US" sz="2000" dirty="0">
                <a:solidFill>
                  <a:schemeClr val="bg2"/>
                </a:solidFill>
              </a:rPr>
              <a:t>Professionally managed collective investment vehicles that pool money from many investors to purchase securities, such as mutual funds, or professionally managed retirement accounts (unless the filer has control over the individual investments).</a:t>
            </a:r>
          </a:p>
          <a:p>
            <a:pPr marL="109728" indent="0">
              <a:buNone/>
            </a:pPr>
            <a:endParaRPr lang="en-US" sz="1400"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Questions 7 &amp; 8 (cont’d)</a:t>
            </a:r>
            <a:endParaRPr lang="en-US" dirty="0">
              <a:solidFill>
                <a:schemeClr val="bg2"/>
              </a:solidFill>
            </a:endParaRPr>
          </a:p>
        </p:txBody>
      </p:sp>
      <p:pic>
        <p:nvPicPr>
          <p:cNvPr id="2052" name="Picture 4" descr="C:\Users\jessica.dillion\AppData\Local\Microsoft\Windows\Temporary Internet Files\Content.IE5\IHF57803\Stock-Image-5-Smal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2057400"/>
            <a:ext cx="2590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60720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014472"/>
          </a:xfrm>
        </p:spPr>
        <p:txBody>
          <a:bodyPr>
            <a:normAutofit/>
          </a:bodyPr>
          <a:lstStyle/>
          <a:p>
            <a:pPr>
              <a:buFont typeface="Wingdings" panose="05000000000000000000" pitchFamily="2" charset="2"/>
              <a:buChar char="Ø"/>
            </a:pPr>
            <a:r>
              <a:rPr lang="en-US" sz="1800" dirty="0">
                <a:solidFill>
                  <a:schemeClr val="bg2"/>
                </a:solidFill>
              </a:rPr>
              <a:t>A “beneficial interest” is the right to receive benefits held by another party (e.g., a beneficiary of a trust has a beneficial interest in the trust property). </a:t>
            </a:r>
            <a:endParaRPr lang="en-US" sz="1800" dirty="0" smtClean="0">
              <a:solidFill>
                <a:schemeClr val="bg2"/>
              </a:solidFill>
            </a:endParaRPr>
          </a:p>
          <a:p>
            <a:pPr>
              <a:buFont typeface="Wingdings" panose="05000000000000000000" pitchFamily="2" charset="2"/>
              <a:buChar char="Ø"/>
            </a:pPr>
            <a:endParaRPr lang="en-US" sz="1800" dirty="0">
              <a:solidFill>
                <a:schemeClr val="bg2"/>
              </a:solidFill>
            </a:endParaRPr>
          </a:p>
          <a:p>
            <a:pPr>
              <a:buFont typeface="Wingdings" panose="05000000000000000000" pitchFamily="2" charset="2"/>
              <a:buChar char="Ø"/>
            </a:pPr>
            <a:r>
              <a:rPr lang="en-US" sz="1800" dirty="0" smtClean="0">
                <a:solidFill>
                  <a:schemeClr val="bg2"/>
                </a:solidFill>
              </a:rPr>
              <a:t>If </a:t>
            </a:r>
            <a:r>
              <a:rPr lang="en-US" sz="1800" dirty="0">
                <a:solidFill>
                  <a:schemeClr val="bg2"/>
                </a:solidFill>
              </a:rPr>
              <a:t>it would be unduly burdensome to list all of your securities or beneficial interests, you may request a partial waiver from the Board of Ethics by emailing bega@fds.gov. Be sure to explain in your waiver request why answering this question would cause an undue burden.</a:t>
            </a:r>
          </a:p>
          <a:p>
            <a:pPr marL="109728" indent="0">
              <a:buNone/>
            </a:pPr>
            <a:endParaRPr lang="en-US" sz="1800" dirty="0">
              <a:solidFill>
                <a:schemeClr val="bg2"/>
              </a:solidFill>
            </a:endParaRPr>
          </a:p>
        </p:txBody>
      </p:sp>
      <p:sp>
        <p:nvSpPr>
          <p:cNvPr id="3" name="Title 2"/>
          <p:cNvSpPr>
            <a:spLocks noGrp="1"/>
          </p:cNvSpPr>
          <p:nvPr>
            <p:ph type="title"/>
          </p:nvPr>
        </p:nvSpPr>
        <p:spPr>
          <a:xfrm>
            <a:off x="457200" y="457200"/>
            <a:ext cx="8229600" cy="1143000"/>
          </a:xfrm>
        </p:spPr>
        <p:txBody>
          <a:bodyPr>
            <a:normAutofit fontScale="90000"/>
          </a:bodyPr>
          <a:lstStyle/>
          <a:p>
            <a:pPr algn="ctr"/>
            <a:r>
              <a:rPr lang="en-US" dirty="0" smtClean="0">
                <a:solidFill>
                  <a:schemeClr val="bg2"/>
                </a:solidFill>
              </a:rPr>
              <a:t>    FDS Questions 7 &amp; 8 (cont’d)</a:t>
            </a:r>
            <a:br>
              <a:rPr lang="en-US" dirty="0" smtClean="0">
                <a:solidFill>
                  <a:schemeClr val="bg2"/>
                </a:solidFill>
              </a:rPr>
            </a:br>
            <a:r>
              <a:rPr lang="en-US" dirty="0" smtClean="0">
                <a:solidFill>
                  <a:schemeClr val="bg2"/>
                </a:solidFill>
              </a:rPr>
              <a:t>BEGA TIP</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285083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Font typeface="Arial" panose="020B0604020202020204" pitchFamily="34" charset="0"/>
              <a:buChar char="•"/>
            </a:pPr>
            <a:r>
              <a:rPr lang="en-US" sz="2000" b="1" dirty="0">
                <a:solidFill>
                  <a:schemeClr val="bg2"/>
                </a:solidFill>
              </a:rPr>
              <a:t>Did your spouse, domestic partner or dependent child(</a:t>
            </a:r>
            <a:r>
              <a:rPr lang="en-US" sz="2000" b="1" dirty="0" err="1">
                <a:solidFill>
                  <a:schemeClr val="bg2"/>
                </a:solidFill>
              </a:rPr>
              <a:t>ren</a:t>
            </a:r>
            <a:r>
              <a:rPr lang="en-US" sz="2000" b="1" dirty="0">
                <a:solidFill>
                  <a:schemeClr val="bg2"/>
                </a:solidFill>
              </a:rPr>
              <a:t>) owe any entity or person </a:t>
            </a:r>
            <a:r>
              <a:rPr lang="en-US" sz="2000" b="1" i="1" dirty="0">
                <a:solidFill>
                  <a:schemeClr val="bg2"/>
                </a:solidFill>
              </a:rPr>
              <a:t>(other than a member of their immediate  family) </a:t>
            </a:r>
            <a:r>
              <a:rPr lang="en-US" sz="2000" b="1" dirty="0">
                <a:solidFill>
                  <a:schemeClr val="bg2"/>
                </a:solidFill>
              </a:rPr>
              <a:t>$1,000 or more, </a:t>
            </a:r>
            <a:r>
              <a:rPr lang="en-US" sz="2000" b="1" i="1" dirty="0">
                <a:solidFill>
                  <a:schemeClr val="bg2"/>
                </a:solidFill>
              </a:rPr>
              <a:t>(excluding: mortgages on your personal residence, student loans, automobile loans, credit card accounts or other revolving credit, and other loans from a federal or state insured or regulated financial institution)</a:t>
            </a:r>
            <a:r>
              <a:rPr lang="en-US" sz="2000" b="1" dirty="0">
                <a:solidFill>
                  <a:schemeClr val="bg2"/>
                </a:solidFill>
              </a:rPr>
              <a:t> </a:t>
            </a:r>
            <a:r>
              <a:rPr lang="en-US" sz="2000" b="1" dirty="0" smtClean="0">
                <a:solidFill>
                  <a:schemeClr val="bg2"/>
                </a:solidFill>
              </a:rPr>
              <a:t>during the previous calendar year?</a:t>
            </a:r>
            <a:endParaRPr lang="en-US" sz="2000" b="1" dirty="0">
              <a:solidFill>
                <a:schemeClr val="bg2"/>
              </a:solidFill>
            </a:endParaRPr>
          </a:p>
          <a:p>
            <a:pPr marL="365125" indent="39688" defTabSz="685800">
              <a:buFont typeface="Lucida Sans Unicode" panose="020B0602030504020204" pitchFamily="34" charset="0"/>
              <a:buChar char="*"/>
            </a:pPr>
            <a:r>
              <a:rPr lang="en-US" sz="1600" dirty="0" smtClean="0">
                <a:solidFill>
                  <a:schemeClr val="bg2"/>
                </a:solidFill>
              </a:rPr>
              <a:t>We </a:t>
            </a:r>
            <a:r>
              <a:rPr lang="en-US" sz="1600" dirty="0">
                <a:solidFill>
                  <a:schemeClr val="bg2"/>
                </a:solidFill>
              </a:rPr>
              <a:t>want to know about any personal loans or debts you, your spouse, or your children may have (excluding: mortgages on your personal residence, student loans, automobile loans, credit card accounts or other revolving credit, and other loans from a federal or state insured or regulated financial institution) </a:t>
            </a:r>
            <a:r>
              <a:rPr lang="en-US" sz="1600" dirty="0" smtClean="0">
                <a:solidFill>
                  <a:schemeClr val="bg2"/>
                </a:solidFill>
              </a:rPr>
              <a:t>during the previous calendar year?</a:t>
            </a:r>
          </a:p>
          <a:p>
            <a:pPr marL="365125" lvl="1" indent="39688" defTabSz="685800">
              <a:spcBef>
                <a:spcPts val="400"/>
              </a:spcBef>
              <a:buSzPct val="68000"/>
              <a:buFont typeface="Lucida Sans Unicode" panose="020B0602030504020204" pitchFamily="34" charset="0"/>
              <a:buChar char="*"/>
            </a:pPr>
            <a:r>
              <a:rPr lang="en-US" sz="1600" dirty="0">
                <a:solidFill>
                  <a:schemeClr val="bg2"/>
                </a:solidFill>
              </a:rPr>
              <a:t>Question </a:t>
            </a:r>
            <a:r>
              <a:rPr lang="en-US" sz="1600" dirty="0" smtClean="0">
                <a:solidFill>
                  <a:schemeClr val="bg2"/>
                </a:solidFill>
              </a:rPr>
              <a:t>10 </a:t>
            </a:r>
            <a:r>
              <a:rPr lang="en-US" sz="1600" dirty="0">
                <a:solidFill>
                  <a:schemeClr val="bg2"/>
                </a:solidFill>
              </a:rPr>
              <a:t>seeks the same information but with regard to your spouse, domestic partner and/or children</a:t>
            </a:r>
          </a:p>
          <a:p>
            <a:pPr marL="365125" indent="39688" defTabSz="685800">
              <a:buFont typeface="Lucida Sans Unicode" panose="020B0602030504020204" pitchFamily="34" charset="0"/>
              <a:buChar char="*"/>
            </a:pPr>
            <a:endParaRPr lang="en-US" sz="1600" dirty="0">
              <a:solidFill>
                <a:schemeClr val="bg2"/>
              </a:solidFill>
            </a:endParaRPr>
          </a:p>
          <a:p>
            <a:pPr marL="365125" indent="0">
              <a:buNone/>
            </a:pPr>
            <a:endParaRPr lang="en-US" sz="1400"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FDS Questions 9 &amp; 10</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4098058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bg2"/>
                </a:solidFill>
              </a:rPr>
              <a:t>BEGA’s Financial Disclosure Authority:</a:t>
            </a:r>
          </a:p>
          <a:p>
            <a:pPr marL="621157" lvl="1" indent="39688">
              <a:buFont typeface="Arial" panose="020B0604020202020204" pitchFamily="34" charset="0"/>
              <a:buChar char="•"/>
            </a:pPr>
            <a:r>
              <a:rPr lang="en-US" dirty="0">
                <a:solidFill>
                  <a:schemeClr val="bg2"/>
                </a:solidFill>
              </a:rPr>
              <a:t>D.C. Code § 1-1162.24(a)(1</a:t>
            </a:r>
            <a:r>
              <a:rPr lang="en-US" dirty="0" smtClean="0">
                <a:solidFill>
                  <a:schemeClr val="bg2"/>
                </a:solidFill>
              </a:rPr>
              <a:t>)</a:t>
            </a:r>
          </a:p>
          <a:p>
            <a:pPr marL="621157" lvl="1" indent="39688">
              <a:buFont typeface="Arial" panose="020B0604020202020204" pitchFamily="34" charset="0"/>
              <a:buChar char="•"/>
            </a:pPr>
            <a:r>
              <a:rPr lang="en-US" dirty="0" smtClean="0">
                <a:solidFill>
                  <a:schemeClr val="bg2"/>
                </a:solidFill>
              </a:rPr>
              <a:t>D.C Code </a:t>
            </a:r>
            <a:r>
              <a:rPr lang="en-US" dirty="0">
                <a:solidFill>
                  <a:schemeClr val="bg2"/>
                </a:solidFill>
              </a:rPr>
              <a:t>§ </a:t>
            </a:r>
            <a:r>
              <a:rPr lang="en-US" dirty="0" smtClean="0">
                <a:solidFill>
                  <a:schemeClr val="bg2"/>
                </a:solidFill>
              </a:rPr>
              <a:t>1-1162.25(a)</a:t>
            </a:r>
            <a:endParaRPr lang="en-US" dirty="0">
              <a:solidFill>
                <a:schemeClr val="bg2"/>
              </a:solidFill>
            </a:endParaRPr>
          </a:p>
          <a:p>
            <a:pPr marL="621157" lvl="1" indent="39688">
              <a:buFont typeface="Arial" panose="020B0604020202020204" pitchFamily="34" charset="0"/>
              <a:buChar char="•"/>
            </a:pPr>
            <a:r>
              <a:rPr lang="en-US" dirty="0" smtClean="0">
                <a:solidFill>
                  <a:schemeClr val="bg2"/>
                </a:solidFill>
              </a:rPr>
              <a:t>DPM § 1810.1, </a:t>
            </a:r>
            <a:r>
              <a:rPr lang="en-US" i="1" dirty="0" smtClean="0">
                <a:solidFill>
                  <a:schemeClr val="bg2"/>
                </a:solidFill>
              </a:rPr>
              <a:t>et seq.</a:t>
            </a:r>
          </a:p>
          <a:p>
            <a:pPr marL="621157" lvl="1" indent="0">
              <a:buNone/>
            </a:pPr>
            <a:endParaRPr lang="en-US" b="1" i="1" dirty="0">
              <a:solidFill>
                <a:schemeClr val="bg2"/>
              </a:solidFill>
            </a:endParaRPr>
          </a:p>
        </p:txBody>
      </p:sp>
      <p:sp>
        <p:nvSpPr>
          <p:cNvPr id="3" name="Title 2"/>
          <p:cNvSpPr>
            <a:spLocks noGrp="1"/>
          </p:cNvSpPr>
          <p:nvPr>
            <p:ph type="title"/>
          </p:nvPr>
        </p:nvSpPr>
        <p:spPr>
          <a:xfrm>
            <a:off x="1600200" y="381000"/>
            <a:ext cx="7529146" cy="1143000"/>
          </a:xfrm>
        </p:spPr>
        <p:txBody>
          <a:bodyPr>
            <a:normAutofit fontScale="90000"/>
          </a:bodyPr>
          <a:lstStyle/>
          <a:p>
            <a:r>
              <a:rPr lang="en-US" dirty="0" smtClean="0">
                <a:solidFill>
                  <a:schemeClr val="bg2"/>
                </a:solidFill>
              </a:rPr>
              <a:t>PART 1: Background on Financial Disclosure</a:t>
            </a:r>
            <a:endParaRPr lang="en-US" dirty="0">
              <a:solidFill>
                <a:schemeClr val="bg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723"/>
            <a:ext cx="1460500" cy="1143000"/>
          </a:xfrm>
          <a:prstGeom prst="rect">
            <a:avLst/>
          </a:prstGeom>
        </p:spPr>
      </p:pic>
    </p:spTree>
    <p:extLst>
      <p:ext uri="{BB962C8B-B14F-4D97-AF65-F5344CB8AC3E}">
        <p14:creationId xmlns:p14="http://schemas.microsoft.com/office/powerpoint/2010/main" val="8916323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buFont typeface="Arial" panose="020B0604020202020204" pitchFamily="34" charset="0"/>
              <a:buChar char="•"/>
            </a:pPr>
            <a:r>
              <a:rPr lang="en-US" sz="2000" b="1" dirty="0">
                <a:solidFill>
                  <a:schemeClr val="bg2"/>
                </a:solidFill>
              </a:rPr>
              <a:t>Did you have an interest in any real property located in the District of Columbia </a:t>
            </a:r>
            <a:r>
              <a:rPr lang="en-US" sz="2000" b="1" dirty="0" smtClean="0">
                <a:solidFill>
                  <a:schemeClr val="bg2"/>
                </a:solidFill>
              </a:rPr>
              <a:t>during the previous calendar year </a:t>
            </a:r>
            <a:r>
              <a:rPr lang="en-US" sz="2000" b="1" i="1" dirty="0">
                <a:solidFill>
                  <a:schemeClr val="bg2"/>
                </a:solidFill>
              </a:rPr>
              <a:t>aside from your primary personal residence</a:t>
            </a:r>
            <a:r>
              <a:rPr lang="en-US" sz="2000" b="1" dirty="0">
                <a:solidFill>
                  <a:schemeClr val="bg2"/>
                </a:solidFill>
              </a:rPr>
              <a:t>, where your interest had a fair market value of more than $1,000, or where the property produced income of $200 or more</a:t>
            </a:r>
            <a:r>
              <a:rPr lang="en-US" sz="2000" b="1" dirty="0" smtClean="0">
                <a:solidFill>
                  <a:schemeClr val="bg2"/>
                </a:solidFill>
              </a:rPr>
              <a:t>?</a:t>
            </a:r>
          </a:p>
          <a:p>
            <a:pPr marL="109728" lvl="0" indent="0">
              <a:buNone/>
            </a:pPr>
            <a:endParaRPr lang="en-US" sz="2000" b="1" dirty="0" smtClean="0">
              <a:solidFill>
                <a:schemeClr val="bg2"/>
              </a:solidFill>
            </a:endParaRPr>
          </a:p>
          <a:p>
            <a:pPr marL="1174750" indent="-285750" defTabSz="290513">
              <a:buFont typeface="Lucida Sans Unicode" panose="020B0602030504020204" pitchFamily="34" charset="0"/>
              <a:buChar char="*"/>
              <a:tabLst>
                <a:tab pos="1143000" algn="l"/>
              </a:tabLst>
            </a:pPr>
            <a:r>
              <a:rPr lang="en-US" sz="1600" dirty="0" smtClean="0">
                <a:solidFill>
                  <a:schemeClr val="bg2"/>
                </a:solidFill>
              </a:rPr>
              <a:t>We </a:t>
            </a:r>
            <a:r>
              <a:rPr lang="en-US" sz="1600" dirty="0">
                <a:solidFill>
                  <a:schemeClr val="bg2"/>
                </a:solidFill>
              </a:rPr>
              <a:t>want to know about any property you, your spouse, or your children own or have interest in within the District, where your interest had a fair market value of more than $1,000, or where the property produced income of $200 or more? </a:t>
            </a:r>
            <a:endParaRPr lang="en-US" sz="1600" dirty="0" smtClean="0">
              <a:solidFill>
                <a:schemeClr val="bg2"/>
              </a:solidFill>
            </a:endParaRPr>
          </a:p>
          <a:p>
            <a:pPr marL="1174750" lvl="1" indent="-285750" defTabSz="290513">
              <a:spcBef>
                <a:spcPts val="400"/>
              </a:spcBef>
              <a:buSzPct val="68000"/>
              <a:buFont typeface="Lucida Sans Unicode" panose="020B0602030504020204" pitchFamily="34" charset="0"/>
              <a:buChar char="*"/>
              <a:tabLst>
                <a:tab pos="1143000" algn="l"/>
              </a:tabLst>
            </a:pPr>
            <a:r>
              <a:rPr lang="en-US" sz="1600" dirty="0">
                <a:solidFill>
                  <a:schemeClr val="bg2"/>
                </a:solidFill>
              </a:rPr>
              <a:t>Question </a:t>
            </a:r>
            <a:r>
              <a:rPr lang="en-US" sz="1600" dirty="0" smtClean="0">
                <a:solidFill>
                  <a:schemeClr val="bg2"/>
                </a:solidFill>
              </a:rPr>
              <a:t>12 </a:t>
            </a:r>
            <a:r>
              <a:rPr lang="en-US" sz="1600" dirty="0">
                <a:solidFill>
                  <a:schemeClr val="bg2"/>
                </a:solidFill>
              </a:rPr>
              <a:t>seeks the same information but with regard to your spouse, domestic partner and/or children</a:t>
            </a:r>
          </a:p>
          <a:p>
            <a:pPr marL="1174750" indent="-285750" defTabSz="290513">
              <a:buFont typeface="Lucida Sans Unicode" panose="020B0602030504020204" pitchFamily="34" charset="0"/>
              <a:buChar char="*"/>
              <a:tabLst>
                <a:tab pos="1143000" algn="l"/>
              </a:tabLst>
            </a:pPr>
            <a:endParaRPr lang="en-US" sz="1600" dirty="0" smtClean="0">
              <a:solidFill>
                <a:schemeClr val="bg2"/>
              </a:solidFill>
            </a:endParaRPr>
          </a:p>
          <a:p>
            <a:pPr marL="889000" indent="0" defTabSz="290513">
              <a:buNone/>
              <a:tabLst>
                <a:tab pos="1143000" algn="l"/>
              </a:tabLst>
            </a:pPr>
            <a:endParaRPr lang="en-US" sz="1600" dirty="0">
              <a:solidFill>
                <a:schemeClr val="bg2"/>
              </a:solidFill>
            </a:endParaRPr>
          </a:p>
          <a:p>
            <a:pPr lvl="1">
              <a:buFont typeface="Wingdings" panose="05000000000000000000" pitchFamily="2" charset="2"/>
              <a:buChar char="Ø"/>
            </a:pPr>
            <a:r>
              <a:rPr lang="en-US" sz="1600" b="1" dirty="0">
                <a:solidFill>
                  <a:schemeClr val="bg2"/>
                </a:solidFill>
              </a:rPr>
              <a:t>NOTE: </a:t>
            </a:r>
            <a:r>
              <a:rPr lang="en-US" sz="1600" dirty="0">
                <a:solidFill>
                  <a:schemeClr val="bg2"/>
                </a:solidFill>
              </a:rPr>
              <a:t>The filer should </a:t>
            </a:r>
            <a:r>
              <a:rPr lang="en-US" sz="1600" b="1" u="sng" dirty="0">
                <a:solidFill>
                  <a:schemeClr val="bg2"/>
                </a:solidFill>
              </a:rPr>
              <a:t>not</a:t>
            </a:r>
            <a:r>
              <a:rPr lang="en-US" sz="1600" dirty="0">
                <a:solidFill>
                  <a:schemeClr val="bg2"/>
                </a:solidFill>
              </a:rPr>
              <a:t> include his or her personal residence.</a:t>
            </a:r>
          </a:p>
          <a:p>
            <a:pPr lvl="1">
              <a:buFont typeface="Wingdings" panose="05000000000000000000" pitchFamily="2" charset="2"/>
              <a:buChar char="Ø"/>
            </a:pPr>
            <a:r>
              <a:rPr lang="en-US" sz="1600" dirty="0">
                <a:solidFill>
                  <a:schemeClr val="bg2"/>
                </a:solidFill>
              </a:rPr>
              <a:t>Please </a:t>
            </a:r>
            <a:r>
              <a:rPr lang="en-US" sz="1600" dirty="0" smtClean="0">
                <a:solidFill>
                  <a:schemeClr val="bg2"/>
                </a:solidFill>
              </a:rPr>
              <a:t>include </a:t>
            </a:r>
            <a:r>
              <a:rPr lang="en-US" sz="1600" dirty="0">
                <a:solidFill>
                  <a:schemeClr val="bg2"/>
                </a:solidFill>
              </a:rPr>
              <a:t>properties that were willed or gifted to you</a:t>
            </a:r>
          </a:p>
          <a:p>
            <a:pPr marL="365125" lvl="0" indent="320675" defTabSz="114300">
              <a:buFont typeface="Lucida Sans Unicode" panose="020B0602030504020204" pitchFamily="34" charset="0"/>
              <a:buChar char="*"/>
              <a:tabLst>
                <a:tab pos="685800" algn="l"/>
              </a:tabLst>
            </a:pPr>
            <a:endParaRPr lang="en-US" sz="1600"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effectLst>
                  <a:outerShdw blurRad="38100" dist="38100" dir="2700000" algn="tl">
                    <a:srgbClr val="000000">
                      <a:alpha val="43137"/>
                    </a:srgbClr>
                  </a:outerShdw>
                </a:effectLst>
              </a:rPr>
              <a:t>FDS Questions 11 &amp; 12</a:t>
            </a:r>
            <a:endParaRPr lang="en-US" dirty="0">
              <a:solidFill>
                <a:schemeClr val="bg2"/>
              </a:solidFill>
              <a:effectLst>
                <a:outerShdw blurRad="38100" dist="38100" dir="2700000" algn="tl">
                  <a:srgbClr val="000000">
                    <a:alpha val="43137"/>
                  </a:srgbClr>
                </a:outerShdw>
              </a:effectLst>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2995776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normAutofit/>
          </a:bodyPr>
          <a:lstStyle/>
          <a:p>
            <a:pPr>
              <a:buFont typeface="Wingdings" panose="05000000000000000000" pitchFamily="2" charset="2"/>
              <a:buChar char="Ø"/>
            </a:pPr>
            <a:r>
              <a:rPr lang="en-US" sz="2000" dirty="0">
                <a:solidFill>
                  <a:schemeClr val="bg2"/>
                </a:solidFill>
              </a:rPr>
              <a:t>A place is your primary personal residence if it is the main place you live. If you have more than one residence, generally, the one you use most of the time is your primary personal residence. Do not include residences that you do not own, but rent. </a:t>
            </a:r>
            <a:endParaRPr lang="en-US" sz="2000" dirty="0" smtClean="0">
              <a:solidFill>
                <a:schemeClr val="bg2"/>
              </a:solidFill>
            </a:endParaRPr>
          </a:p>
          <a:p>
            <a:pPr marL="109728" indent="0">
              <a:buNone/>
            </a:pPr>
            <a:endParaRPr lang="en-US" sz="2000" dirty="0">
              <a:solidFill>
                <a:schemeClr val="bg2"/>
              </a:solidFill>
            </a:endParaRPr>
          </a:p>
          <a:p>
            <a:pPr>
              <a:buFont typeface="Wingdings" panose="05000000000000000000" pitchFamily="2" charset="2"/>
              <a:buChar char="Ø"/>
            </a:pPr>
            <a:r>
              <a:rPr lang="en-US" sz="2000" dirty="0">
                <a:solidFill>
                  <a:schemeClr val="bg2"/>
                </a:solidFill>
              </a:rPr>
              <a:t>Real property is defined as land and immovable property on land such as buildings. A boat is not considered real property. Vehicles and motorcycles are not considered real property</a:t>
            </a:r>
            <a:r>
              <a:rPr lang="en-US" sz="2000" dirty="0" smtClean="0">
                <a:solidFill>
                  <a:schemeClr val="bg2"/>
                </a:solidFill>
              </a:rPr>
              <a:t>.</a:t>
            </a:r>
          </a:p>
          <a:p>
            <a:pPr marL="109728" indent="0">
              <a:buNone/>
            </a:pPr>
            <a:endParaRPr lang="en-US" sz="2000" dirty="0">
              <a:solidFill>
                <a:schemeClr val="bg2"/>
              </a:solidFill>
            </a:endParaRPr>
          </a:p>
          <a:p>
            <a:pPr>
              <a:buFont typeface="Wingdings" panose="05000000000000000000" pitchFamily="2" charset="2"/>
              <a:buChar char="Ø"/>
            </a:pPr>
            <a:r>
              <a:rPr lang="en-US" sz="2000" dirty="0">
                <a:solidFill>
                  <a:schemeClr val="bg2"/>
                </a:solidFill>
              </a:rPr>
              <a:t>And remember – this question is only asking about real property located in the District.</a:t>
            </a:r>
          </a:p>
          <a:p>
            <a:pPr>
              <a:buFont typeface="Wingdings" panose="05000000000000000000" pitchFamily="2" charset="2"/>
              <a:buChar char="Ø"/>
            </a:pPr>
            <a:endParaRPr lang="en-US" sz="2400" dirty="0">
              <a:solidFill>
                <a:schemeClr val="bg2"/>
              </a:solidFill>
            </a:endParaRPr>
          </a:p>
        </p:txBody>
      </p:sp>
      <p:sp>
        <p:nvSpPr>
          <p:cNvPr id="3" name="Title 2"/>
          <p:cNvSpPr>
            <a:spLocks noGrp="1"/>
          </p:cNvSpPr>
          <p:nvPr>
            <p:ph type="title"/>
          </p:nvPr>
        </p:nvSpPr>
        <p:spPr>
          <a:xfrm>
            <a:off x="304800" y="152400"/>
            <a:ext cx="8534400" cy="1143000"/>
          </a:xfrm>
        </p:spPr>
        <p:txBody>
          <a:bodyPr>
            <a:normAutofit fontScale="90000"/>
          </a:bodyPr>
          <a:lstStyle/>
          <a:p>
            <a:pPr algn="ctr"/>
            <a:r>
              <a:rPr lang="en-US" dirty="0">
                <a:solidFill>
                  <a:schemeClr val="bg2"/>
                </a:solidFill>
              </a:rPr>
              <a:t/>
            </a:r>
            <a:br>
              <a:rPr lang="en-US" dirty="0">
                <a:solidFill>
                  <a:schemeClr val="bg2"/>
                </a:solidFill>
              </a:rPr>
            </a:br>
            <a:r>
              <a:rPr lang="en-US" dirty="0" smtClean="0">
                <a:solidFill>
                  <a:schemeClr val="bg2"/>
                </a:solidFill>
              </a:rPr>
              <a:t>      FDS Questions 11 &amp; 12 (cont’d)</a:t>
            </a:r>
            <a:br>
              <a:rPr lang="en-US" dirty="0" smtClean="0">
                <a:solidFill>
                  <a:schemeClr val="bg2"/>
                </a:solidFill>
              </a:rPr>
            </a:br>
            <a:r>
              <a:rPr lang="en-US" dirty="0" smtClean="0">
                <a:solidFill>
                  <a:schemeClr val="bg2"/>
                </a:solidFill>
              </a:rPr>
              <a:t>BEGA TIP</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403433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buFont typeface="Arial" panose="020B0604020202020204" pitchFamily="34" charset="0"/>
              <a:buChar char="•"/>
            </a:pPr>
            <a:r>
              <a:rPr lang="en-US" sz="1600" b="1" dirty="0">
                <a:solidFill>
                  <a:schemeClr val="bg2"/>
                </a:solidFill>
              </a:rPr>
              <a:t>Do you hold any professional or occupational licenses issued by the District of Columbia government (i.e., are you licensed to practice law in the District of Columbia, or are you licensed by the District’s Department of Health, the District’s Department of Consumer and Regulatory Affairs, the District’s Department of Mental Health, the District’s Department of Insurance Securities and Banking, the Metropolitan Police Department, the District’s Occupational and Professional Licensing Administration, etc.)?</a:t>
            </a:r>
          </a:p>
          <a:p>
            <a:pPr marL="109728" indent="0">
              <a:buNone/>
            </a:pPr>
            <a:endParaRPr lang="en-US" sz="1600" dirty="0" smtClean="0">
              <a:solidFill>
                <a:schemeClr val="bg2"/>
              </a:solidFill>
            </a:endParaRPr>
          </a:p>
          <a:p>
            <a:pPr marL="365760" lvl="1" indent="-256032">
              <a:spcBef>
                <a:spcPts val="400"/>
              </a:spcBef>
              <a:buSzPct val="68000"/>
              <a:buFont typeface="Lucida Sans Unicode" panose="020B0602030504020204" pitchFamily="34" charset="0"/>
              <a:buChar char="*"/>
            </a:pPr>
            <a:r>
              <a:rPr lang="en-US" sz="1900" dirty="0">
                <a:solidFill>
                  <a:schemeClr val="bg2"/>
                </a:solidFill>
              </a:rPr>
              <a:t>Question </a:t>
            </a:r>
            <a:r>
              <a:rPr lang="en-US" sz="1900" dirty="0" smtClean="0">
                <a:solidFill>
                  <a:schemeClr val="bg2"/>
                </a:solidFill>
              </a:rPr>
              <a:t>14 </a:t>
            </a:r>
            <a:r>
              <a:rPr lang="en-US" sz="1900" dirty="0">
                <a:solidFill>
                  <a:schemeClr val="bg2"/>
                </a:solidFill>
              </a:rPr>
              <a:t>seeks the same information but with regard to your spouse, domestic partner and/or </a:t>
            </a:r>
            <a:r>
              <a:rPr lang="en-US" sz="1900" dirty="0" smtClean="0">
                <a:solidFill>
                  <a:schemeClr val="bg2"/>
                </a:solidFill>
              </a:rPr>
              <a:t>children</a:t>
            </a:r>
          </a:p>
          <a:p>
            <a:pPr>
              <a:buFont typeface="Lucida Sans Unicode" panose="020B0602030504020204" pitchFamily="34" charset="0"/>
              <a:buChar char="*"/>
            </a:pPr>
            <a:r>
              <a:rPr lang="en-US" sz="1900" dirty="0" smtClean="0">
                <a:solidFill>
                  <a:schemeClr val="bg2"/>
                </a:solidFill>
              </a:rPr>
              <a:t>We </a:t>
            </a:r>
            <a:r>
              <a:rPr lang="en-US" sz="1900" dirty="0">
                <a:solidFill>
                  <a:schemeClr val="bg2"/>
                </a:solidFill>
              </a:rPr>
              <a:t>want to know about any professional licenses you, your spouse, or your children hold</a:t>
            </a:r>
          </a:p>
          <a:p>
            <a:pPr lvl="1"/>
            <a:r>
              <a:rPr lang="en-US" sz="1700" dirty="0">
                <a:solidFill>
                  <a:schemeClr val="bg2"/>
                </a:solidFill>
              </a:rPr>
              <a:t>For example, are you licensed to practice law in the District of Columbia, or are you licensed by the District’s Department of Health, the District’s Department of Consumer and Regulatory Affairs, the District’s Department of Mental Health, the District’s Department of Insurance Securities and Banking, the Metropolitan Police Department, the District’s Occupational and Professional Licensing Administration, </a:t>
            </a:r>
            <a:r>
              <a:rPr lang="en-US" sz="1700" dirty="0" smtClean="0">
                <a:solidFill>
                  <a:schemeClr val="bg2"/>
                </a:solidFill>
              </a:rPr>
              <a:t>etc.?</a:t>
            </a:r>
            <a:endParaRPr lang="en-US" sz="1700" dirty="0">
              <a:solidFill>
                <a:schemeClr val="bg2"/>
              </a:solidFill>
            </a:endParaRPr>
          </a:p>
          <a:p>
            <a:pPr lvl="1"/>
            <a:r>
              <a:rPr lang="en-US" sz="1700" dirty="0">
                <a:solidFill>
                  <a:schemeClr val="bg2"/>
                </a:solidFill>
              </a:rPr>
              <a:t>Please list the type of license and the granting entity</a:t>
            </a:r>
          </a:p>
          <a:p>
            <a:pPr marL="109728" indent="0">
              <a:buNone/>
            </a:pPr>
            <a:endParaRPr lang="en-US" sz="1600"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FDS Questions 13 &amp; 14</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41707127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600200"/>
            <a:ext cx="5943600" cy="3014472"/>
          </a:xfrm>
        </p:spPr>
        <p:txBody>
          <a:bodyPr>
            <a:normAutofit/>
          </a:bodyPr>
          <a:lstStyle/>
          <a:p>
            <a:pPr>
              <a:buFont typeface="Wingdings" panose="05000000000000000000" pitchFamily="2" charset="2"/>
              <a:buChar char="Ø"/>
            </a:pPr>
            <a:r>
              <a:rPr lang="en-US" dirty="0">
                <a:solidFill>
                  <a:schemeClr val="bg2"/>
                </a:solidFill>
              </a:rPr>
              <a:t>You must list the following:</a:t>
            </a:r>
          </a:p>
          <a:p>
            <a:pPr lvl="1">
              <a:buFont typeface="Arial" panose="020B0604020202020204" pitchFamily="34" charset="0"/>
              <a:buChar char="•"/>
            </a:pPr>
            <a:r>
              <a:rPr lang="en-US" dirty="0">
                <a:solidFill>
                  <a:schemeClr val="bg2"/>
                </a:solidFill>
              </a:rPr>
              <a:t>D.C. law license</a:t>
            </a:r>
          </a:p>
          <a:p>
            <a:pPr lvl="1">
              <a:buFont typeface="Arial" panose="020B0604020202020204" pitchFamily="34" charset="0"/>
              <a:buChar char="•"/>
            </a:pPr>
            <a:r>
              <a:rPr lang="en-US" dirty="0">
                <a:solidFill>
                  <a:schemeClr val="bg2"/>
                </a:solidFill>
              </a:rPr>
              <a:t>D.C. notary commission</a:t>
            </a:r>
          </a:p>
          <a:p>
            <a:pPr lvl="1">
              <a:buFont typeface="Arial" panose="020B0604020202020204" pitchFamily="34" charset="0"/>
              <a:buChar char="•"/>
            </a:pPr>
            <a:r>
              <a:rPr lang="en-US" dirty="0">
                <a:solidFill>
                  <a:schemeClr val="bg2"/>
                </a:solidFill>
              </a:rPr>
              <a:t>D.C. electrical or plumbing license</a:t>
            </a:r>
          </a:p>
          <a:p>
            <a:pPr lvl="1">
              <a:buFont typeface="Arial" panose="020B0604020202020204" pitchFamily="34" charset="0"/>
              <a:buChar char="•"/>
            </a:pPr>
            <a:r>
              <a:rPr lang="en-US" dirty="0">
                <a:solidFill>
                  <a:schemeClr val="bg2"/>
                </a:solidFill>
              </a:rPr>
              <a:t>D.C. Certified Public Accountant</a:t>
            </a:r>
          </a:p>
          <a:p>
            <a:pPr lvl="1">
              <a:buFont typeface="Arial" panose="020B0604020202020204" pitchFamily="34" charset="0"/>
              <a:buChar char="•"/>
            </a:pPr>
            <a:r>
              <a:rPr lang="en-US" dirty="0">
                <a:solidFill>
                  <a:schemeClr val="bg2"/>
                </a:solidFill>
              </a:rPr>
              <a:t>D.C. medical license</a:t>
            </a:r>
          </a:p>
          <a:p>
            <a:pPr lvl="1">
              <a:buFont typeface="Arial" panose="020B0604020202020204" pitchFamily="34" charset="0"/>
              <a:buChar char="•"/>
            </a:pPr>
            <a:r>
              <a:rPr lang="en-US" dirty="0">
                <a:solidFill>
                  <a:schemeClr val="bg2"/>
                </a:solidFill>
              </a:rPr>
              <a:t>D.C. realtor’s license</a:t>
            </a:r>
          </a:p>
          <a:p>
            <a:pPr marL="109728" indent="0">
              <a:buNone/>
            </a:pPr>
            <a:endParaRPr lang="en-US" dirty="0">
              <a:solidFill>
                <a:schemeClr val="bg2"/>
              </a:solidFill>
            </a:endParaRPr>
          </a:p>
        </p:txBody>
      </p:sp>
      <p:sp>
        <p:nvSpPr>
          <p:cNvPr id="3" name="Title 2"/>
          <p:cNvSpPr>
            <a:spLocks noGrp="1"/>
          </p:cNvSpPr>
          <p:nvPr>
            <p:ph type="title"/>
          </p:nvPr>
        </p:nvSpPr>
        <p:spPr>
          <a:xfrm>
            <a:off x="908538" y="381000"/>
            <a:ext cx="8229600" cy="1447800"/>
          </a:xfrm>
        </p:spPr>
        <p:txBody>
          <a:bodyPr>
            <a:normAutofit/>
          </a:bodyPr>
          <a:lstStyle/>
          <a:p>
            <a:pPr algn="ctr"/>
            <a:r>
              <a:rPr lang="en-US" dirty="0" smtClean="0">
                <a:solidFill>
                  <a:schemeClr val="bg2"/>
                </a:solidFill>
              </a:rPr>
              <a:t>  </a:t>
            </a:r>
            <a:r>
              <a:rPr lang="en-US" sz="3600" dirty="0" smtClean="0">
                <a:solidFill>
                  <a:schemeClr val="bg2"/>
                </a:solidFill>
              </a:rPr>
              <a:t>FDS Questions 13 &amp; 14 (cont’d)</a:t>
            </a:r>
            <a:endParaRPr lang="en-US" sz="3600"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11760225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dirty="0">
                <a:solidFill>
                  <a:schemeClr val="bg2"/>
                </a:solidFill>
              </a:rPr>
              <a:t>Only include licenses that were issued by the District. </a:t>
            </a:r>
          </a:p>
          <a:p>
            <a:pPr>
              <a:buFont typeface="Wingdings" panose="05000000000000000000" pitchFamily="2" charset="2"/>
              <a:buChar char="Ø"/>
            </a:pPr>
            <a:r>
              <a:rPr lang="en-US" dirty="0">
                <a:solidFill>
                  <a:schemeClr val="bg2"/>
                </a:solidFill>
              </a:rPr>
              <a:t>Do not include professional or occupational licenses that were issued outside of the District. </a:t>
            </a:r>
          </a:p>
          <a:p>
            <a:pPr lvl="1">
              <a:buFont typeface="Arial" panose="020B0604020202020204" pitchFamily="34" charset="0"/>
              <a:buChar char="•"/>
            </a:pPr>
            <a:r>
              <a:rPr lang="en-US" dirty="0">
                <a:solidFill>
                  <a:schemeClr val="bg2"/>
                </a:solidFill>
              </a:rPr>
              <a:t>e.g., Maryland real estate license.</a:t>
            </a:r>
          </a:p>
          <a:p>
            <a:pPr marL="109728" indent="0">
              <a:buNone/>
            </a:pPr>
            <a:endParaRPr lang="en-US" dirty="0">
              <a:solidFill>
                <a:schemeClr val="bg2"/>
              </a:solidFill>
            </a:endParaRPr>
          </a:p>
        </p:txBody>
      </p:sp>
      <p:sp>
        <p:nvSpPr>
          <p:cNvPr id="3" name="Title 2"/>
          <p:cNvSpPr>
            <a:spLocks noGrp="1"/>
          </p:cNvSpPr>
          <p:nvPr>
            <p:ph type="title"/>
          </p:nvPr>
        </p:nvSpPr>
        <p:spPr/>
        <p:txBody>
          <a:bodyPr>
            <a:normAutofit fontScale="90000"/>
          </a:bodyPr>
          <a:lstStyle/>
          <a:p>
            <a:pPr algn="ctr"/>
            <a:r>
              <a:rPr lang="en-US" dirty="0" smtClean="0">
                <a:solidFill>
                  <a:schemeClr val="bg2"/>
                </a:solidFill>
              </a:rPr>
              <a:t>Questions 13 &amp; 14 (cont’d)</a:t>
            </a:r>
            <a:br>
              <a:rPr lang="en-US" dirty="0" smtClean="0">
                <a:solidFill>
                  <a:schemeClr val="bg2"/>
                </a:solidFill>
              </a:rPr>
            </a:br>
            <a:r>
              <a:rPr lang="en-US" dirty="0" smtClean="0">
                <a:solidFill>
                  <a:schemeClr val="bg2"/>
                </a:solidFill>
              </a:rPr>
              <a:t>BEGA TIP</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14088274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76400"/>
            <a:ext cx="7696200" cy="4767071"/>
          </a:xfrm>
        </p:spPr>
        <p:txBody>
          <a:bodyPr>
            <a:normAutofit/>
          </a:bodyPr>
          <a:lstStyle/>
          <a:p>
            <a:pPr lvl="0">
              <a:buFont typeface="Arial" panose="020B0604020202020204" pitchFamily="34" charset="0"/>
              <a:buChar char="•"/>
            </a:pPr>
            <a:r>
              <a:rPr lang="en-US" sz="1600" b="1" dirty="0">
                <a:solidFill>
                  <a:schemeClr val="bg2"/>
                </a:solidFill>
              </a:rPr>
              <a:t>Did you receive any </a:t>
            </a:r>
            <a:r>
              <a:rPr lang="en-US" sz="1600" b="1" u="sng" dirty="0">
                <a:solidFill>
                  <a:schemeClr val="bg2"/>
                </a:solidFill>
              </a:rPr>
              <a:t>gift(s)</a:t>
            </a:r>
            <a:r>
              <a:rPr lang="en-US" sz="1600" b="1" dirty="0">
                <a:solidFill>
                  <a:schemeClr val="bg2"/>
                </a:solidFill>
              </a:rPr>
              <a:t> </a:t>
            </a:r>
            <a:r>
              <a:rPr lang="en-US" sz="1600" i="1" dirty="0">
                <a:solidFill>
                  <a:schemeClr val="bg2"/>
                </a:solidFill>
              </a:rPr>
              <a:t>(see definition in glossary)</a:t>
            </a:r>
            <a:r>
              <a:rPr lang="en-US" sz="1600" b="1" i="1" dirty="0">
                <a:solidFill>
                  <a:schemeClr val="bg2"/>
                </a:solidFill>
              </a:rPr>
              <a:t> </a:t>
            </a:r>
            <a:r>
              <a:rPr lang="en-US" sz="1600" b="1" dirty="0">
                <a:solidFill>
                  <a:schemeClr val="bg2"/>
                </a:solidFill>
              </a:rPr>
              <a:t>from any person that has or is seeking to do business with the District, conducts operations or activities that are regulated by the District, or has an interest that may be favorably affected by the performance or nonperformance of your duties in the total amount or with a total value of $100 or more </a:t>
            </a:r>
            <a:r>
              <a:rPr lang="en-US" sz="1600" b="1" dirty="0" smtClean="0">
                <a:solidFill>
                  <a:schemeClr val="bg2"/>
                </a:solidFill>
              </a:rPr>
              <a:t>during the previous calendar year?</a:t>
            </a:r>
            <a:endParaRPr lang="en-US" sz="1600" dirty="0">
              <a:solidFill>
                <a:schemeClr val="bg2"/>
              </a:solidFill>
            </a:endParaRPr>
          </a:p>
          <a:p>
            <a:pPr marL="109728" indent="0">
              <a:buNone/>
            </a:pPr>
            <a:endParaRPr lang="en-US" sz="1400" dirty="0" smtClean="0">
              <a:solidFill>
                <a:schemeClr val="bg2"/>
              </a:solidFill>
            </a:endParaRPr>
          </a:p>
          <a:p>
            <a:pPr lvl="3">
              <a:buClr>
                <a:schemeClr val="accent1"/>
              </a:buClr>
              <a:buFont typeface="Lucida Sans Unicode" panose="020B0602030504020204" pitchFamily="34" charset="0"/>
              <a:buChar char="*"/>
            </a:pPr>
            <a:r>
              <a:rPr lang="en-US" sz="1400" dirty="0">
                <a:solidFill>
                  <a:schemeClr val="bg2"/>
                </a:solidFill>
              </a:rPr>
              <a:t>We want to know if you received any gift(s) (see definition in the form’s glossary) from any person that has or is seeking to do business with the District, conducts operations or activities that are regulated by the District, or has an interest that may be favorably affected by the performance or nonperformance of your duties in the total amount or with a total value of $100 or more </a:t>
            </a:r>
            <a:r>
              <a:rPr lang="en-US" sz="1400" dirty="0" smtClean="0">
                <a:solidFill>
                  <a:schemeClr val="bg2"/>
                </a:solidFill>
              </a:rPr>
              <a:t>during the previous calendar year? </a:t>
            </a:r>
            <a:r>
              <a:rPr lang="en-US" sz="1400" dirty="0">
                <a:solidFill>
                  <a:schemeClr val="bg2"/>
                </a:solidFill>
              </a:rPr>
              <a:t>	</a:t>
            </a:r>
          </a:p>
        </p:txBody>
      </p:sp>
      <p:sp>
        <p:nvSpPr>
          <p:cNvPr id="3" name="Title 2"/>
          <p:cNvSpPr>
            <a:spLocks noGrp="1"/>
          </p:cNvSpPr>
          <p:nvPr>
            <p:ph type="title"/>
          </p:nvPr>
        </p:nvSpPr>
        <p:spPr>
          <a:xfrm>
            <a:off x="457200" y="274638"/>
            <a:ext cx="8229600" cy="868362"/>
          </a:xfrm>
        </p:spPr>
        <p:txBody>
          <a:bodyPr/>
          <a:lstStyle/>
          <a:p>
            <a:pPr algn="ctr"/>
            <a:r>
              <a:rPr lang="en-US" dirty="0" smtClean="0">
                <a:solidFill>
                  <a:schemeClr val="bg2"/>
                </a:solidFill>
              </a:rPr>
              <a:t>FDS Question 15</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40858758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Font typeface="Wingdings" panose="05000000000000000000" pitchFamily="2" charset="2"/>
              <a:buChar char="Ø"/>
            </a:pPr>
            <a:r>
              <a:rPr lang="en-US" dirty="0">
                <a:solidFill>
                  <a:schemeClr val="bg2"/>
                </a:solidFill>
              </a:rPr>
              <a:t>You should ask yourself why are you receiving this gift?</a:t>
            </a:r>
          </a:p>
          <a:p>
            <a:pPr lvl="1">
              <a:buFont typeface="Arial" panose="020B0604020202020204" pitchFamily="34" charset="0"/>
              <a:buChar char="•"/>
            </a:pPr>
            <a:r>
              <a:rPr lang="en-US" dirty="0">
                <a:solidFill>
                  <a:schemeClr val="bg2"/>
                </a:solidFill>
              </a:rPr>
              <a:t>If the answer is, because of my District position, you cannot accept it.</a:t>
            </a:r>
          </a:p>
          <a:p>
            <a:pPr lvl="1">
              <a:buFont typeface="Arial" panose="020B0604020202020204" pitchFamily="34" charset="0"/>
              <a:buChar char="•"/>
            </a:pPr>
            <a:r>
              <a:rPr lang="en-US" dirty="0">
                <a:solidFill>
                  <a:schemeClr val="bg2"/>
                </a:solidFill>
              </a:rPr>
              <a:t>If the answer is, for reasons unrelated to your District position, then you need to determine whether the gift giver is a prohibited source</a:t>
            </a:r>
            <a:r>
              <a:rPr lang="en-US" dirty="0" smtClean="0">
                <a:solidFill>
                  <a:schemeClr val="bg2"/>
                </a:solidFill>
              </a:rPr>
              <a:t>.</a:t>
            </a:r>
          </a:p>
          <a:p>
            <a:pPr marL="393192" lvl="1" indent="0">
              <a:buNone/>
            </a:pPr>
            <a:endParaRPr lang="en-US" dirty="0">
              <a:solidFill>
                <a:schemeClr val="bg2"/>
              </a:solidFill>
            </a:endParaRPr>
          </a:p>
          <a:p>
            <a:pPr>
              <a:buFont typeface="Wingdings" panose="05000000000000000000" pitchFamily="2" charset="2"/>
              <a:buChar char="Ø"/>
            </a:pPr>
            <a:r>
              <a:rPr lang="en-US" sz="2400" dirty="0">
                <a:solidFill>
                  <a:schemeClr val="bg2"/>
                </a:solidFill>
              </a:rPr>
              <a:t>A “prohibited source” is anyone who does business with or seeks to do business with the District government.</a:t>
            </a:r>
          </a:p>
          <a:p>
            <a:pPr lvl="1">
              <a:buFont typeface="Arial" panose="020B0604020202020204" pitchFamily="34" charset="0"/>
              <a:buChar char="•"/>
            </a:pPr>
            <a:r>
              <a:rPr lang="en-US" sz="2000" dirty="0">
                <a:solidFill>
                  <a:schemeClr val="bg2"/>
                </a:solidFill>
              </a:rPr>
              <a:t>This refers to contracts, grants, or other financial relations</a:t>
            </a:r>
          </a:p>
          <a:p>
            <a:pPr marL="393192" lvl="1" indent="0">
              <a:buNone/>
            </a:pPr>
            <a:endParaRPr lang="en-US" sz="2000" dirty="0">
              <a:solidFill>
                <a:schemeClr val="bg2"/>
              </a:solidFill>
            </a:endParaRPr>
          </a:p>
          <a:p>
            <a:pPr>
              <a:buFont typeface="Wingdings" panose="05000000000000000000" pitchFamily="2" charset="2"/>
              <a:buChar char="Ø"/>
            </a:pPr>
            <a:r>
              <a:rPr lang="en-US" sz="2400" dirty="0">
                <a:solidFill>
                  <a:schemeClr val="bg2"/>
                </a:solidFill>
              </a:rPr>
              <a:t>A prohibited source means anyone who is regulated by the District government.</a:t>
            </a:r>
          </a:p>
          <a:p>
            <a:pPr lvl="1">
              <a:buFont typeface="Arial" panose="020B0604020202020204" pitchFamily="34" charset="0"/>
              <a:buChar char="•"/>
            </a:pPr>
            <a:r>
              <a:rPr lang="en-US" sz="2000" dirty="0">
                <a:solidFill>
                  <a:schemeClr val="bg2"/>
                </a:solidFill>
              </a:rPr>
              <a:t>This does not mean anyone who does business in the District</a:t>
            </a:r>
          </a:p>
          <a:p>
            <a:pPr lvl="1">
              <a:buFont typeface="Arial" panose="020B0604020202020204" pitchFamily="34" charset="0"/>
              <a:buChar char="•"/>
            </a:pPr>
            <a:r>
              <a:rPr lang="en-US" sz="2000" dirty="0">
                <a:solidFill>
                  <a:schemeClr val="bg2"/>
                </a:solidFill>
              </a:rPr>
              <a:t>It refers to being regulated in a substantial way, such as a nightclub regulated by ABRA, as opposed to a department store that simply has a business license.</a:t>
            </a:r>
          </a:p>
          <a:p>
            <a:pPr marL="109728" indent="0">
              <a:buNone/>
            </a:pPr>
            <a:endParaRPr lang="en-US" dirty="0">
              <a:solidFill>
                <a:schemeClr val="bg2"/>
              </a:solidFill>
            </a:endParaRPr>
          </a:p>
          <a:p>
            <a:pPr marL="109728" indent="0">
              <a:buNone/>
            </a:pPr>
            <a:endParaRPr lang="en-US"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FDS Question 15 (cont’d)</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12209607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bg2"/>
                </a:solidFill>
              </a:rPr>
              <a:t>The term "gift" does not include: </a:t>
            </a:r>
          </a:p>
          <a:p>
            <a:pPr lvl="1">
              <a:buFont typeface="Arial" panose="020B0604020202020204" pitchFamily="34" charset="0"/>
              <a:buChar char="•"/>
            </a:pPr>
            <a:r>
              <a:rPr lang="en-US" dirty="0">
                <a:solidFill>
                  <a:schemeClr val="bg2"/>
                </a:solidFill>
              </a:rPr>
              <a:t>(A) A political contribution otherwise reported as required by law; </a:t>
            </a:r>
          </a:p>
          <a:p>
            <a:pPr lvl="1">
              <a:buFont typeface="Arial" panose="020B0604020202020204" pitchFamily="34" charset="0"/>
              <a:buChar char="•"/>
            </a:pPr>
            <a:r>
              <a:rPr lang="en-US" dirty="0">
                <a:solidFill>
                  <a:schemeClr val="bg2"/>
                </a:solidFill>
              </a:rPr>
              <a:t>(B) A commercially reasonable loan made in the ordinary course of business; or </a:t>
            </a:r>
          </a:p>
          <a:p>
            <a:pPr lvl="1">
              <a:buFont typeface="Arial" panose="020B0604020202020204" pitchFamily="34" charset="0"/>
              <a:buChar char="•"/>
            </a:pPr>
            <a:r>
              <a:rPr lang="en-US" dirty="0">
                <a:solidFill>
                  <a:schemeClr val="bg2"/>
                </a:solidFill>
              </a:rPr>
              <a:t>(C) A gift received from a member of the person's immediate family. </a:t>
            </a:r>
          </a:p>
          <a:p>
            <a:pPr marL="393192" lvl="1" indent="0">
              <a:buNone/>
            </a:pPr>
            <a:r>
              <a:rPr lang="en-US" dirty="0">
                <a:solidFill>
                  <a:schemeClr val="bg2"/>
                </a:solidFill>
              </a:rPr>
              <a:t>You must, however, disclose gifts from friends if those persons are seeking to do business with the District, conduct operations or activities that are regulated by the District, or have an interest that may be favorably affected by the performance or nonperformance of your</a:t>
            </a:r>
          </a:p>
          <a:p>
            <a:pPr marL="109728" indent="0">
              <a:buNone/>
            </a:pPr>
            <a:endParaRPr lang="en-US" dirty="0">
              <a:solidFill>
                <a:schemeClr val="bg2"/>
              </a:solidFill>
            </a:endParaRPr>
          </a:p>
        </p:txBody>
      </p:sp>
      <p:sp>
        <p:nvSpPr>
          <p:cNvPr id="3" name="Title 2"/>
          <p:cNvSpPr>
            <a:spLocks noGrp="1"/>
          </p:cNvSpPr>
          <p:nvPr>
            <p:ph type="title"/>
          </p:nvPr>
        </p:nvSpPr>
        <p:spPr/>
        <p:txBody>
          <a:bodyPr>
            <a:normAutofit fontScale="90000"/>
          </a:bodyPr>
          <a:lstStyle/>
          <a:p>
            <a:pPr algn="ctr"/>
            <a:r>
              <a:rPr lang="en-US" dirty="0" smtClean="0">
                <a:solidFill>
                  <a:schemeClr val="bg2"/>
                </a:solidFill>
              </a:rPr>
              <a:t>FDS Question 15 (cont’d)</a:t>
            </a:r>
            <a:br>
              <a:rPr lang="en-US" dirty="0" smtClean="0">
                <a:solidFill>
                  <a:schemeClr val="bg2"/>
                </a:solidFill>
              </a:rPr>
            </a:br>
            <a:r>
              <a:rPr lang="en-US" dirty="0" smtClean="0">
                <a:solidFill>
                  <a:schemeClr val="bg2"/>
                </a:solidFill>
              </a:rPr>
              <a:t>BEGA TIP</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16310976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Font typeface="Wingdings" panose="05000000000000000000" pitchFamily="2" charset="2"/>
              <a:buChar char="Ø"/>
            </a:pPr>
            <a:r>
              <a:rPr lang="en-US" dirty="0">
                <a:solidFill>
                  <a:schemeClr val="bg2"/>
                </a:solidFill>
              </a:rPr>
              <a:t>At the end of the form you must certify  that you have:</a:t>
            </a:r>
          </a:p>
          <a:p>
            <a:pPr marL="109728" indent="0">
              <a:buNone/>
            </a:pPr>
            <a:endParaRPr lang="en-US" dirty="0">
              <a:solidFill>
                <a:schemeClr val="bg2"/>
              </a:solidFill>
            </a:endParaRPr>
          </a:p>
          <a:p>
            <a:pPr lvl="1">
              <a:buFont typeface="Arial" panose="020B0604020202020204" pitchFamily="34" charset="0"/>
              <a:buChar char="•"/>
            </a:pPr>
            <a:r>
              <a:rPr lang="en-US" dirty="0">
                <a:solidFill>
                  <a:schemeClr val="bg2"/>
                </a:solidFill>
              </a:rPr>
              <a:t>Not caused title to property to be placed in another person or entity for the purpose </a:t>
            </a:r>
            <a:r>
              <a:rPr lang="en-US" dirty="0" smtClean="0">
                <a:solidFill>
                  <a:schemeClr val="bg2"/>
                </a:solidFill>
              </a:rPr>
              <a:t>of avoiding </a:t>
            </a:r>
            <a:r>
              <a:rPr lang="en-US" dirty="0">
                <a:solidFill>
                  <a:schemeClr val="bg2"/>
                </a:solidFill>
              </a:rPr>
              <a:t>the disclosure requirements on the preceding form;</a:t>
            </a:r>
          </a:p>
          <a:p>
            <a:pPr lvl="1">
              <a:buFont typeface="Arial" panose="020B0604020202020204" pitchFamily="34" charset="0"/>
              <a:buChar char="•"/>
            </a:pPr>
            <a:r>
              <a:rPr lang="en-US" dirty="0">
                <a:solidFill>
                  <a:schemeClr val="bg2"/>
                </a:solidFill>
              </a:rPr>
              <a:t>Filed and paid my income and property taxes;</a:t>
            </a:r>
          </a:p>
          <a:p>
            <a:pPr lvl="1">
              <a:buFont typeface="Arial" panose="020B0604020202020204" pitchFamily="34" charset="0"/>
              <a:buChar char="•"/>
            </a:pPr>
            <a:r>
              <a:rPr lang="en-US" dirty="0">
                <a:solidFill>
                  <a:schemeClr val="bg2"/>
                </a:solidFill>
              </a:rPr>
              <a:t>Diligently safeguarded the assets of the taxpayers and the District;</a:t>
            </a:r>
          </a:p>
          <a:p>
            <a:pPr lvl="1">
              <a:buFont typeface="Arial" panose="020B0604020202020204" pitchFamily="34" charset="0"/>
              <a:buChar char="•"/>
            </a:pPr>
            <a:r>
              <a:rPr lang="en-US" dirty="0">
                <a:solidFill>
                  <a:schemeClr val="bg2"/>
                </a:solidFill>
              </a:rPr>
              <a:t>Reported known illegal activity, including attempted bribes, to the </a:t>
            </a:r>
            <a:r>
              <a:rPr lang="en-US" dirty="0" smtClean="0">
                <a:solidFill>
                  <a:schemeClr val="bg2"/>
                </a:solidFill>
              </a:rPr>
              <a:t>appropriate authorities</a:t>
            </a:r>
            <a:r>
              <a:rPr lang="en-US" dirty="0">
                <a:solidFill>
                  <a:schemeClr val="bg2"/>
                </a:solidFill>
              </a:rPr>
              <a:t>;</a:t>
            </a:r>
          </a:p>
          <a:p>
            <a:pPr lvl="1">
              <a:buFont typeface="Arial" panose="020B0604020202020204" pitchFamily="34" charset="0"/>
              <a:buChar char="•"/>
            </a:pPr>
            <a:r>
              <a:rPr lang="en-US" dirty="0">
                <a:solidFill>
                  <a:schemeClr val="bg2"/>
                </a:solidFill>
              </a:rPr>
              <a:t>Not been offered or accepted any bribes;</a:t>
            </a:r>
          </a:p>
          <a:p>
            <a:pPr lvl="1">
              <a:buFont typeface="Arial" panose="020B0604020202020204" pitchFamily="34" charset="0"/>
              <a:buChar char="•"/>
            </a:pPr>
            <a:r>
              <a:rPr lang="en-US" dirty="0">
                <a:solidFill>
                  <a:schemeClr val="bg2"/>
                </a:solidFill>
              </a:rPr>
              <a:t>Not directly or indirectly received government funds through illegal or improper means;</a:t>
            </a:r>
          </a:p>
          <a:p>
            <a:pPr lvl="1">
              <a:buFont typeface="Arial" panose="020B0604020202020204" pitchFamily="34" charset="0"/>
              <a:buChar char="•"/>
            </a:pPr>
            <a:r>
              <a:rPr lang="en-US" dirty="0">
                <a:solidFill>
                  <a:schemeClr val="bg2"/>
                </a:solidFill>
              </a:rPr>
              <a:t>Not raised or received funds in violation of federal or District law; and</a:t>
            </a:r>
          </a:p>
          <a:p>
            <a:pPr lvl="1">
              <a:buFont typeface="Arial" panose="020B0604020202020204" pitchFamily="34" charset="0"/>
              <a:buChar char="•"/>
            </a:pPr>
            <a:r>
              <a:rPr lang="en-US" dirty="0">
                <a:solidFill>
                  <a:schemeClr val="bg2"/>
                </a:solidFill>
              </a:rPr>
              <a:t>Not received or been given anything of value, including a gift, favor, service, </a:t>
            </a:r>
            <a:r>
              <a:rPr lang="en-US" dirty="0" smtClean="0">
                <a:solidFill>
                  <a:schemeClr val="bg2"/>
                </a:solidFill>
              </a:rPr>
              <a:t>loan gratuity</a:t>
            </a:r>
            <a:r>
              <a:rPr lang="en-US" dirty="0">
                <a:solidFill>
                  <a:schemeClr val="bg2"/>
                </a:solidFill>
              </a:rPr>
              <a:t>, discount, hospitality, political contribution, or promise of future employment, based on any understanding that my official actions or judgment or vote would </a:t>
            </a:r>
            <a:r>
              <a:rPr lang="en-US" dirty="0" smtClean="0">
                <a:solidFill>
                  <a:schemeClr val="bg2"/>
                </a:solidFill>
              </a:rPr>
              <a:t>be influenced</a:t>
            </a:r>
            <a:endParaRPr lang="en-US" dirty="0">
              <a:solidFill>
                <a:schemeClr val="bg2"/>
              </a:solidFill>
            </a:endParaRPr>
          </a:p>
          <a:p>
            <a:pPr marL="109728" indent="0">
              <a:buNone/>
            </a:pPr>
            <a:endParaRPr lang="en-US"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FDS Certification</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403468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fade">
                                      <p:cBhvr>
                                        <p:cTn id="56" dur="1000"/>
                                        <p:tgtEl>
                                          <p:spTgt spid="2">
                                            <p:txEl>
                                              <p:pRg st="9" end="9"/>
                                            </p:txEl>
                                          </p:spTgt>
                                        </p:tgtEl>
                                      </p:cBhvr>
                                    </p:animEffect>
                                    <p:anim calcmode="lin" valueType="num">
                                      <p:cBhvr>
                                        <p:cTn id="5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28800"/>
            <a:ext cx="8229600" cy="4525963"/>
          </a:xfrm>
        </p:spPr>
        <p:txBody>
          <a:bodyPr/>
          <a:lstStyle/>
          <a:p>
            <a:pPr algn="ctr">
              <a:buFont typeface="Wingdings" panose="05000000000000000000" pitchFamily="2" charset="2"/>
              <a:buChar char="Ø"/>
            </a:pPr>
            <a:r>
              <a:rPr lang="en-US" dirty="0" smtClean="0">
                <a:solidFill>
                  <a:schemeClr val="bg2"/>
                </a:solidFill>
              </a:rPr>
              <a:t>BEGA </a:t>
            </a:r>
            <a:r>
              <a:rPr lang="en-US" dirty="0">
                <a:solidFill>
                  <a:schemeClr val="bg2"/>
                </a:solidFill>
              </a:rPr>
              <a:t>recently amended the rules to clarify our authority to reprimand a District employee for failing to file a “true, correct, and COMPLETE” FDS </a:t>
            </a:r>
            <a:r>
              <a:rPr lang="en-US" dirty="0" smtClean="0">
                <a:solidFill>
                  <a:schemeClr val="bg2"/>
                </a:solidFill>
              </a:rPr>
              <a:t>form.</a:t>
            </a:r>
            <a:endParaRPr lang="en-US" dirty="0">
              <a:solidFill>
                <a:schemeClr val="bg2"/>
              </a:solidFill>
            </a:endParaRPr>
          </a:p>
          <a:p>
            <a:pPr lvl="1" algn="ctr">
              <a:buFont typeface="Arial" panose="020B0604020202020204" pitchFamily="34" charset="0"/>
              <a:buChar char="•"/>
            </a:pPr>
            <a:endParaRPr lang="en-US" dirty="0" smtClean="0">
              <a:solidFill>
                <a:schemeClr val="bg2"/>
              </a:solidFill>
            </a:endParaRPr>
          </a:p>
          <a:p>
            <a:pPr lvl="1" algn="ctr">
              <a:buFont typeface="Arial" panose="020B0604020202020204" pitchFamily="34" charset="0"/>
              <a:buChar char="•"/>
            </a:pPr>
            <a:r>
              <a:rPr lang="en-US" dirty="0" smtClean="0">
                <a:solidFill>
                  <a:schemeClr val="bg2"/>
                </a:solidFill>
              </a:rPr>
              <a:t>This means that leaving </a:t>
            </a:r>
            <a:r>
              <a:rPr lang="en-US" dirty="0">
                <a:solidFill>
                  <a:schemeClr val="bg2"/>
                </a:solidFill>
              </a:rPr>
              <a:t>one of the form questions blank could lead to an ethics </a:t>
            </a:r>
            <a:r>
              <a:rPr lang="en-US" dirty="0" smtClean="0">
                <a:solidFill>
                  <a:schemeClr val="bg2"/>
                </a:solidFill>
              </a:rPr>
              <a:t>violation.</a:t>
            </a:r>
            <a:endParaRPr lang="en-US" dirty="0">
              <a:solidFill>
                <a:schemeClr val="bg2"/>
              </a:solidFill>
            </a:endParaRPr>
          </a:p>
          <a:p>
            <a:pPr marL="109728" indent="0" algn="ctr">
              <a:buNone/>
            </a:pPr>
            <a:endParaRPr lang="en-US" dirty="0">
              <a:solidFill>
                <a:schemeClr val="bg2"/>
              </a:solidFill>
            </a:endParaRPr>
          </a:p>
        </p:txBody>
      </p:sp>
      <p:sp>
        <p:nvSpPr>
          <p:cNvPr id="3" name="Title 2"/>
          <p:cNvSpPr>
            <a:spLocks noGrp="1"/>
          </p:cNvSpPr>
          <p:nvPr>
            <p:ph type="title"/>
          </p:nvPr>
        </p:nvSpPr>
        <p:spPr/>
        <p:txBody>
          <a:bodyPr>
            <a:normAutofit/>
          </a:bodyPr>
          <a:lstStyle/>
          <a:p>
            <a:pPr algn="ctr"/>
            <a:r>
              <a:rPr lang="en-US" sz="3200" dirty="0" smtClean="0">
                <a:solidFill>
                  <a:schemeClr val="bg2"/>
                </a:solidFill>
              </a:rPr>
              <a:t>“   True</a:t>
            </a:r>
            <a:r>
              <a:rPr lang="en-US" sz="3200" dirty="0">
                <a:solidFill>
                  <a:schemeClr val="bg2"/>
                </a:solidFill>
              </a:rPr>
              <a:t>, Correct, and Complete” FDS Forms</a:t>
            </a: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4291286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chemeClr val="bg2"/>
                </a:solidFill>
              </a:rPr>
              <a:t>Why collect financial disclosures</a:t>
            </a:r>
          </a:p>
          <a:p>
            <a:pPr lvl="1"/>
            <a:r>
              <a:rPr lang="en-US" dirty="0" smtClean="0">
                <a:solidFill>
                  <a:schemeClr val="bg2"/>
                </a:solidFill>
              </a:rPr>
              <a:t>BEGA was formed in response to past bribery and corruption in District government</a:t>
            </a:r>
          </a:p>
          <a:p>
            <a:pPr lvl="1"/>
            <a:r>
              <a:rPr lang="en-US" dirty="0" smtClean="0">
                <a:solidFill>
                  <a:schemeClr val="bg2"/>
                </a:solidFill>
              </a:rPr>
              <a:t>BEGA is </a:t>
            </a:r>
            <a:r>
              <a:rPr lang="en-US" dirty="0">
                <a:solidFill>
                  <a:schemeClr val="bg2"/>
                </a:solidFill>
              </a:rPr>
              <a:t>the District’s ethics </a:t>
            </a:r>
            <a:r>
              <a:rPr lang="en-US" dirty="0" smtClean="0">
                <a:solidFill>
                  <a:schemeClr val="bg2"/>
                </a:solidFill>
              </a:rPr>
              <a:t>authority. As such, we collect financial disclosure forms so that we can review the activities of District employees to prevent potential conflicts of interests before they happen and stop any activities that pose an actual conflict of interest.</a:t>
            </a:r>
          </a:p>
          <a:p>
            <a:pPr lvl="1"/>
            <a:r>
              <a:rPr lang="en-US" dirty="0" smtClean="0">
                <a:solidFill>
                  <a:schemeClr val="bg2"/>
                </a:solidFill>
              </a:rPr>
              <a:t>We do trainings and financial disclosure so that we can prevent violations; this helps us to keep our investigation and enforcement numbers lower than they would be without these processes. </a:t>
            </a:r>
            <a:endParaRPr lang="en-US" dirty="0">
              <a:solidFill>
                <a:schemeClr val="bg2"/>
              </a:solidFill>
            </a:endParaRPr>
          </a:p>
        </p:txBody>
      </p:sp>
      <p:sp>
        <p:nvSpPr>
          <p:cNvPr id="3" name="Title 2"/>
          <p:cNvSpPr>
            <a:spLocks noGrp="1"/>
          </p:cNvSpPr>
          <p:nvPr>
            <p:ph type="title"/>
          </p:nvPr>
        </p:nvSpPr>
        <p:spPr>
          <a:xfrm>
            <a:off x="1600200" y="274638"/>
            <a:ext cx="7086600" cy="1143000"/>
          </a:xfrm>
        </p:spPr>
        <p:txBody>
          <a:bodyPr>
            <a:normAutofit/>
          </a:bodyPr>
          <a:lstStyle/>
          <a:p>
            <a:r>
              <a:rPr lang="en-US" sz="2400" dirty="0">
                <a:solidFill>
                  <a:schemeClr val="bg2"/>
                </a:solidFill>
              </a:rPr>
              <a:t>PART 1: </a:t>
            </a:r>
            <a:r>
              <a:rPr lang="en-US" sz="2400" dirty="0" smtClean="0">
                <a:solidFill>
                  <a:schemeClr val="bg2"/>
                </a:solidFill>
              </a:rPr>
              <a:t>Background on </a:t>
            </a:r>
            <a:r>
              <a:rPr lang="en-US" sz="2400" dirty="0">
                <a:solidFill>
                  <a:schemeClr val="bg2"/>
                </a:solidFill>
              </a:rPr>
              <a:t>Financial Disclosure </a:t>
            </a:r>
            <a:r>
              <a:rPr lang="en-US" sz="2400" dirty="0" smtClean="0">
                <a:solidFill>
                  <a:schemeClr val="bg2"/>
                </a:solidFill>
              </a:rPr>
              <a:t>Filing (cont’d)</a:t>
            </a:r>
            <a:endParaRPr lang="en-US" sz="2400" dirty="0">
              <a:solidFill>
                <a:schemeClr val="bg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723"/>
            <a:ext cx="1460500" cy="1143000"/>
          </a:xfrm>
          <a:prstGeom prst="rect">
            <a:avLst/>
          </a:prstGeom>
        </p:spPr>
      </p:pic>
    </p:spTree>
    <p:extLst>
      <p:ext uri="{BB962C8B-B14F-4D97-AF65-F5344CB8AC3E}">
        <p14:creationId xmlns:p14="http://schemas.microsoft.com/office/powerpoint/2010/main" val="2899604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Arial" panose="020B0604020202020204" pitchFamily="34" charset="0"/>
              <a:buChar char="•"/>
            </a:pPr>
            <a:r>
              <a:rPr lang="en-US" dirty="0">
                <a:solidFill>
                  <a:schemeClr val="bg2"/>
                </a:solidFill>
              </a:rPr>
              <a:t>It is important to remember that this filing requirement is mandatory and that BEGA will take enforcement action against all those who do not comply. </a:t>
            </a:r>
            <a:endParaRPr lang="en-US" dirty="0" smtClean="0">
              <a:solidFill>
                <a:schemeClr val="bg2"/>
              </a:solidFill>
            </a:endParaRPr>
          </a:p>
          <a:p>
            <a:pPr>
              <a:buFont typeface="Arial" panose="020B0604020202020204" pitchFamily="34" charset="0"/>
              <a:buChar char="•"/>
            </a:pPr>
            <a:r>
              <a:rPr lang="en-US" dirty="0" smtClean="0">
                <a:solidFill>
                  <a:schemeClr val="bg2"/>
                </a:solidFill>
              </a:rPr>
              <a:t>Those who file forms late or fail to file their FDS forms face </a:t>
            </a:r>
            <a:r>
              <a:rPr lang="en-US" dirty="0">
                <a:solidFill>
                  <a:schemeClr val="bg2"/>
                </a:solidFill>
              </a:rPr>
              <a:t>fines of up to $5,000</a:t>
            </a:r>
            <a:r>
              <a:rPr lang="en-US" dirty="0" smtClean="0">
                <a:solidFill>
                  <a:schemeClr val="bg2"/>
                </a:solidFill>
              </a:rPr>
              <a:t>.</a:t>
            </a:r>
          </a:p>
          <a:p>
            <a:pPr>
              <a:buFont typeface="Arial" panose="020B0604020202020204" pitchFamily="34" charset="0"/>
              <a:buChar char="•"/>
            </a:pPr>
            <a:r>
              <a:rPr lang="en-US" dirty="0" smtClean="0">
                <a:solidFill>
                  <a:schemeClr val="bg2"/>
                </a:solidFill>
              </a:rPr>
              <a:t>Moreover, if you do not file your form, BEGA can garnish your wages and/or bring an enforcement action against you by Notice of Violation and a full adversarial hearing before our board.</a:t>
            </a:r>
            <a:endParaRPr lang="en-US" dirty="0">
              <a:solidFill>
                <a:schemeClr val="bg2"/>
              </a:solidFill>
            </a:endParaRPr>
          </a:p>
          <a:p>
            <a:pPr marL="109728" indent="0">
              <a:buNone/>
            </a:pPr>
            <a:endParaRPr lang="en-US" dirty="0">
              <a:solidFill>
                <a:schemeClr val="bg2"/>
              </a:solidFill>
            </a:endParaRPr>
          </a:p>
        </p:txBody>
      </p:sp>
      <p:sp>
        <p:nvSpPr>
          <p:cNvPr id="3" name="Title 2"/>
          <p:cNvSpPr>
            <a:spLocks noGrp="1"/>
          </p:cNvSpPr>
          <p:nvPr>
            <p:ph type="title"/>
          </p:nvPr>
        </p:nvSpPr>
        <p:spPr/>
        <p:txBody>
          <a:bodyPr/>
          <a:lstStyle/>
          <a:p>
            <a:pPr algn="ctr"/>
            <a:r>
              <a:rPr lang="en-US" dirty="0" smtClean="0">
                <a:solidFill>
                  <a:schemeClr val="bg2"/>
                </a:solidFill>
              </a:rPr>
              <a:t>Failing to File 	</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9331557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solidFill>
                  <a:schemeClr val="bg2"/>
                </a:solidFill>
              </a:rPr>
              <a:t>The council passed legislation that now requires councilmembers to file their Public Financial Disclosure Forms twice a year on May 15</a:t>
            </a:r>
            <a:r>
              <a:rPr lang="en-US" baseline="30000" dirty="0" smtClean="0">
                <a:solidFill>
                  <a:schemeClr val="bg2"/>
                </a:solidFill>
              </a:rPr>
              <a:t>th</a:t>
            </a:r>
            <a:r>
              <a:rPr lang="en-US" dirty="0" smtClean="0">
                <a:solidFill>
                  <a:schemeClr val="bg2"/>
                </a:solidFill>
              </a:rPr>
              <a:t> and November 15</a:t>
            </a:r>
            <a:r>
              <a:rPr lang="en-US" baseline="30000" dirty="0" smtClean="0">
                <a:solidFill>
                  <a:schemeClr val="bg2"/>
                </a:solidFill>
              </a:rPr>
              <a:t>th.</a:t>
            </a:r>
          </a:p>
          <a:p>
            <a:pPr lvl="1"/>
            <a:r>
              <a:rPr lang="en-US" dirty="0">
                <a:solidFill>
                  <a:schemeClr val="bg2"/>
                </a:solidFill>
              </a:rPr>
              <a:t>This only applies to council members</a:t>
            </a:r>
            <a:r>
              <a:rPr lang="en-US" dirty="0" smtClean="0">
                <a:solidFill>
                  <a:schemeClr val="bg2"/>
                </a:solidFill>
              </a:rPr>
              <a:t>!</a:t>
            </a:r>
          </a:p>
          <a:p>
            <a:pPr marL="393192" lvl="1" indent="0">
              <a:buNone/>
            </a:pPr>
            <a:endParaRPr lang="en-US" baseline="30000" dirty="0" smtClean="0">
              <a:solidFill>
                <a:schemeClr val="bg2"/>
              </a:solidFill>
            </a:endParaRPr>
          </a:p>
          <a:p>
            <a:r>
              <a:rPr lang="en-US" dirty="0" smtClean="0">
                <a:solidFill>
                  <a:schemeClr val="bg2"/>
                </a:solidFill>
              </a:rPr>
              <a:t>The council passed legislation that changed the submission deadline for confidential filer lists from May 1</a:t>
            </a:r>
            <a:r>
              <a:rPr lang="en-US" baseline="30000" dirty="0" smtClean="0">
                <a:solidFill>
                  <a:schemeClr val="bg2"/>
                </a:solidFill>
              </a:rPr>
              <a:t>st</a:t>
            </a:r>
            <a:r>
              <a:rPr lang="en-US" dirty="0" smtClean="0">
                <a:solidFill>
                  <a:schemeClr val="bg2"/>
                </a:solidFill>
              </a:rPr>
              <a:t> to March 1</a:t>
            </a:r>
            <a:r>
              <a:rPr lang="en-US" baseline="30000" dirty="0" smtClean="0">
                <a:solidFill>
                  <a:schemeClr val="bg2"/>
                </a:solidFill>
              </a:rPr>
              <a:t>st</a:t>
            </a:r>
            <a:r>
              <a:rPr lang="en-US" dirty="0" smtClean="0">
                <a:solidFill>
                  <a:schemeClr val="bg2"/>
                </a:solidFill>
              </a:rPr>
              <a:t>. </a:t>
            </a:r>
          </a:p>
          <a:p>
            <a:pPr lvl="1"/>
            <a:r>
              <a:rPr lang="en-US" dirty="0" smtClean="0">
                <a:solidFill>
                  <a:schemeClr val="bg2"/>
                </a:solidFill>
              </a:rPr>
              <a:t>This change effects ethics counselors. </a:t>
            </a:r>
          </a:p>
          <a:p>
            <a:pPr marL="393192" lvl="1" indent="0">
              <a:buNone/>
            </a:pPr>
            <a:endParaRPr lang="en-US" dirty="0" smtClean="0">
              <a:solidFill>
                <a:schemeClr val="bg2"/>
              </a:solidFill>
            </a:endParaRPr>
          </a:p>
          <a:p>
            <a:r>
              <a:rPr lang="en-US" dirty="0" smtClean="0">
                <a:solidFill>
                  <a:schemeClr val="bg2"/>
                </a:solidFill>
              </a:rPr>
              <a:t>The council </a:t>
            </a:r>
            <a:r>
              <a:rPr lang="en-US" dirty="0">
                <a:solidFill>
                  <a:schemeClr val="bg2"/>
                </a:solidFill>
              </a:rPr>
              <a:t>also</a:t>
            </a:r>
            <a:r>
              <a:rPr lang="en-US" dirty="0" smtClean="0">
                <a:solidFill>
                  <a:schemeClr val="bg2"/>
                </a:solidFill>
              </a:rPr>
              <a:t> passed legislation that changes the definition of a filer for council employees. </a:t>
            </a:r>
          </a:p>
          <a:p>
            <a:pPr lvl="1"/>
            <a:r>
              <a:rPr lang="en-US" dirty="0" smtClean="0">
                <a:solidFill>
                  <a:schemeClr val="bg2"/>
                </a:solidFill>
              </a:rPr>
              <a:t>This change only effects council employees. </a:t>
            </a:r>
          </a:p>
          <a:p>
            <a:pPr marL="393192" lvl="1" indent="0">
              <a:buNone/>
            </a:pPr>
            <a:endParaRPr lang="en-US" dirty="0" smtClean="0">
              <a:solidFill>
                <a:schemeClr val="bg2"/>
              </a:solidFill>
            </a:endParaRPr>
          </a:p>
          <a:p>
            <a:r>
              <a:rPr lang="en-US" dirty="0" smtClean="0">
                <a:solidFill>
                  <a:schemeClr val="bg2"/>
                </a:solidFill>
              </a:rPr>
              <a:t>The entire Financial Disclosure process maybe transitioned to a new e-filing system in the near future</a:t>
            </a:r>
          </a:p>
        </p:txBody>
      </p:sp>
      <p:sp>
        <p:nvSpPr>
          <p:cNvPr id="3" name="Title 2"/>
          <p:cNvSpPr>
            <a:spLocks noGrp="1"/>
          </p:cNvSpPr>
          <p:nvPr>
            <p:ph type="title"/>
          </p:nvPr>
        </p:nvSpPr>
        <p:spPr>
          <a:xfrm>
            <a:off x="1676400" y="274638"/>
            <a:ext cx="7010400" cy="1143000"/>
          </a:xfrm>
        </p:spPr>
        <p:txBody>
          <a:bodyPr/>
          <a:lstStyle/>
          <a:p>
            <a:r>
              <a:rPr lang="en-US" dirty="0" smtClean="0">
                <a:solidFill>
                  <a:schemeClr val="bg2"/>
                </a:solidFill>
              </a:rPr>
              <a:t>FDS Updates</a:t>
            </a:r>
            <a:endParaRPr lang="en-US" dirty="0">
              <a:solidFill>
                <a:schemeClr val="bg2"/>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8855518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600" b="1" dirty="0">
                <a:solidFill>
                  <a:schemeClr val="bg2"/>
                </a:solidFill>
              </a:rPr>
              <a:t>Attorney who handles financial disclosure matters at BEGA</a:t>
            </a:r>
          </a:p>
          <a:p>
            <a:r>
              <a:rPr lang="en-US" dirty="0">
                <a:solidFill>
                  <a:schemeClr val="bg2"/>
                </a:solidFill>
              </a:rPr>
              <a:t>Email: </a:t>
            </a:r>
            <a:r>
              <a:rPr lang="en-US" dirty="0">
                <a:solidFill>
                  <a:schemeClr val="bg2"/>
                </a:solidFill>
                <a:hlinkClick r:id="rId2"/>
              </a:rPr>
              <a:t>asia.stewart-mitchell@dc.gov</a:t>
            </a:r>
            <a:endParaRPr lang="en-US" dirty="0">
              <a:solidFill>
                <a:schemeClr val="bg2"/>
              </a:solidFill>
            </a:endParaRPr>
          </a:p>
          <a:p>
            <a:r>
              <a:rPr lang="en-US" dirty="0">
                <a:solidFill>
                  <a:schemeClr val="bg2"/>
                </a:solidFill>
              </a:rPr>
              <a:t>Phone: (202) 481-3410</a:t>
            </a:r>
          </a:p>
          <a:p>
            <a:r>
              <a:rPr lang="en-US" dirty="0">
                <a:solidFill>
                  <a:schemeClr val="bg2"/>
                </a:solidFill>
              </a:rPr>
              <a:t>Location:</a:t>
            </a:r>
          </a:p>
          <a:p>
            <a:pPr marL="457200" lvl="1" indent="0">
              <a:buNone/>
            </a:pPr>
            <a:r>
              <a:rPr lang="en-US" dirty="0">
                <a:solidFill>
                  <a:schemeClr val="bg2"/>
                </a:solidFill>
              </a:rPr>
              <a:t>One Judiciary Square</a:t>
            </a:r>
          </a:p>
          <a:p>
            <a:pPr marL="457200" lvl="1" indent="0">
              <a:buNone/>
            </a:pPr>
            <a:r>
              <a:rPr lang="en-US" dirty="0">
                <a:solidFill>
                  <a:schemeClr val="bg2"/>
                </a:solidFill>
              </a:rPr>
              <a:t>441 4</a:t>
            </a:r>
            <a:r>
              <a:rPr lang="en-US" baseline="30000" dirty="0">
                <a:solidFill>
                  <a:schemeClr val="bg2"/>
                </a:solidFill>
              </a:rPr>
              <a:t>th</a:t>
            </a:r>
            <a:r>
              <a:rPr lang="en-US" dirty="0">
                <a:solidFill>
                  <a:schemeClr val="bg2"/>
                </a:solidFill>
              </a:rPr>
              <a:t> Street, Rm. 830 S</a:t>
            </a:r>
          </a:p>
          <a:p>
            <a:pPr marL="457200" lvl="1" indent="0">
              <a:buNone/>
            </a:pPr>
            <a:r>
              <a:rPr lang="en-US" dirty="0">
                <a:solidFill>
                  <a:schemeClr val="bg2"/>
                </a:solidFill>
              </a:rPr>
              <a:t>Washington, DC 20001</a:t>
            </a:r>
          </a:p>
          <a:p>
            <a:pPr marL="109728" indent="0">
              <a:buNone/>
            </a:pPr>
            <a:endParaRPr lang="en-US" dirty="0">
              <a:solidFill>
                <a:schemeClr val="bg2"/>
              </a:solidFill>
            </a:endParaRPr>
          </a:p>
        </p:txBody>
      </p:sp>
      <p:sp>
        <p:nvSpPr>
          <p:cNvPr id="3" name="Title 2"/>
          <p:cNvSpPr>
            <a:spLocks noGrp="1"/>
          </p:cNvSpPr>
          <p:nvPr>
            <p:ph type="title"/>
          </p:nvPr>
        </p:nvSpPr>
        <p:spPr/>
        <p:txBody>
          <a:bodyPr/>
          <a:lstStyle/>
          <a:p>
            <a:pPr algn="ctr"/>
            <a:r>
              <a:rPr lang="en-US" dirty="0">
                <a:solidFill>
                  <a:schemeClr val="bg2"/>
                </a:solidFill>
              </a:rPr>
              <a:t>Asia Stewart-Mitchell</a:t>
            </a:r>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3218446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8988" y="1481138"/>
            <a:ext cx="6546024" cy="4525962"/>
          </a:xfrm>
        </p:spPr>
      </p:pic>
    </p:spTree>
    <p:extLst>
      <p:ext uri="{BB962C8B-B14F-4D97-AF65-F5344CB8AC3E}">
        <p14:creationId xmlns:p14="http://schemas.microsoft.com/office/powerpoint/2010/main" val="30069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0"/>
            <a:ext cx="7086600" cy="1295400"/>
          </a:xfrm>
        </p:spPr>
        <p:txBody>
          <a:bodyPr>
            <a:normAutofit fontScale="90000"/>
          </a:bodyPr>
          <a:lstStyle/>
          <a:p>
            <a:r>
              <a:rPr lang="en-US" sz="2700" dirty="0" smtClean="0">
                <a:solidFill>
                  <a:srgbClr val="696464"/>
                </a:solidFill>
                <a:effectLst/>
              </a:rPr>
              <a:t/>
            </a:r>
            <a:br>
              <a:rPr lang="en-US" sz="2700" dirty="0" smtClean="0">
                <a:solidFill>
                  <a:srgbClr val="696464"/>
                </a:solidFill>
                <a:effectLst/>
              </a:rPr>
            </a:br>
            <a:r>
              <a:rPr lang="en-US" sz="2700" dirty="0">
                <a:solidFill>
                  <a:srgbClr val="696464"/>
                </a:solidFill>
                <a:effectLst/>
              </a:rPr>
              <a:t/>
            </a:r>
            <a:br>
              <a:rPr lang="en-US" sz="2700" dirty="0">
                <a:solidFill>
                  <a:srgbClr val="696464"/>
                </a:solidFill>
                <a:effectLst/>
              </a:rPr>
            </a:br>
            <a:r>
              <a:rPr lang="en-US" sz="2700" dirty="0" smtClean="0">
                <a:solidFill>
                  <a:srgbClr val="696464"/>
                </a:solidFill>
                <a:effectLst/>
              </a:rPr>
              <a:t/>
            </a:r>
            <a:br>
              <a:rPr lang="en-US" sz="2700" dirty="0" smtClean="0">
                <a:solidFill>
                  <a:srgbClr val="696464"/>
                </a:solidFill>
                <a:effectLst/>
              </a:rPr>
            </a:br>
            <a:r>
              <a:rPr lang="en-US" sz="2700" dirty="0">
                <a:solidFill>
                  <a:srgbClr val="696464"/>
                </a:solidFill>
                <a:effectLst/>
              </a:rPr>
              <a:t/>
            </a:r>
            <a:br>
              <a:rPr lang="en-US" sz="2700" dirty="0">
                <a:solidFill>
                  <a:srgbClr val="696464"/>
                </a:solidFill>
                <a:effectLst/>
              </a:rPr>
            </a:br>
            <a:r>
              <a:rPr lang="en-US" sz="2700" dirty="0" smtClean="0">
                <a:solidFill>
                  <a:srgbClr val="696464"/>
                </a:solidFill>
                <a:effectLst/>
              </a:rPr>
              <a:t/>
            </a:r>
            <a:br>
              <a:rPr lang="en-US" sz="2700" dirty="0" smtClean="0">
                <a:solidFill>
                  <a:srgbClr val="696464"/>
                </a:solidFill>
                <a:effectLst/>
              </a:rPr>
            </a:br>
            <a:r>
              <a:rPr lang="en-US" sz="2700" dirty="0">
                <a:solidFill>
                  <a:srgbClr val="696464"/>
                </a:solidFill>
                <a:effectLst/>
              </a:rPr>
              <a:t/>
            </a:r>
            <a:br>
              <a:rPr lang="en-US" sz="2700" dirty="0">
                <a:solidFill>
                  <a:srgbClr val="696464"/>
                </a:solidFill>
                <a:effectLst/>
              </a:rPr>
            </a:br>
            <a:r>
              <a:rPr lang="en-US" sz="2700" dirty="0">
                <a:solidFill>
                  <a:srgbClr val="696464"/>
                </a:solidFill>
                <a:effectLst/>
              </a:rPr>
              <a:t>PART 2: Ethics </a:t>
            </a:r>
            <a:r>
              <a:rPr lang="en-US" sz="2700" dirty="0" smtClean="0">
                <a:solidFill>
                  <a:srgbClr val="696464"/>
                </a:solidFill>
                <a:effectLst/>
              </a:rPr>
              <a:t>Counselor </a:t>
            </a:r>
            <a:r>
              <a:rPr lang="en-US" sz="2700" dirty="0">
                <a:solidFill>
                  <a:srgbClr val="696464"/>
                </a:solidFill>
                <a:effectLst/>
              </a:rPr>
              <a:t>Responsibilities</a:t>
            </a:r>
            <a:br>
              <a:rPr lang="en-US" sz="2700" dirty="0">
                <a:solidFill>
                  <a:srgbClr val="696464"/>
                </a:solidFill>
                <a:effectLst/>
              </a:rPr>
            </a:br>
            <a:r>
              <a:rPr lang="en-US" sz="2700" i="1" dirty="0">
                <a:solidFill>
                  <a:srgbClr val="696464"/>
                </a:solidFill>
                <a:effectLst/>
              </a:rPr>
              <a:t>A Review of Financial Disclosure Documents and Procedures</a:t>
            </a:r>
            <a:r>
              <a:rPr lang="en-US" sz="4400" i="1" dirty="0">
                <a:solidFill>
                  <a:srgbClr val="696464"/>
                </a:solidFill>
                <a:effectLst/>
              </a:rPr>
              <a:t/>
            </a:r>
            <a:br>
              <a:rPr lang="en-US" sz="4400" i="1" dirty="0">
                <a:solidFill>
                  <a:srgbClr val="696464"/>
                </a:solidFill>
                <a:effectLst/>
              </a:rPr>
            </a:br>
            <a:r>
              <a:rPr lang="en-US" sz="2700" dirty="0" smtClean="0">
                <a:solidFill>
                  <a:srgbClr val="696464"/>
                </a:solidFill>
                <a:effectLst/>
              </a:rPr>
              <a:t/>
            </a:r>
            <a:br>
              <a:rPr lang="en-US" sz="2700" dirty="0" smtClean="0">
                <a:solidFill>
                  <a:srgbClr val="696464"/>
                </a:solidFill>
                <a:effectLst/>
              </a:rPr>
            </a:br>
            <a:r>
              <a:rPr lang="en-US" sz="2700" dirty="0">
                <a:solidFill>
                  <a:srgbClr val="696464"/>
                </a:solidFill>
                <a:effectLst/>
              </a:rPr>
              <a:t/>
            </a:r>
            <a:br>
              <a:rPr lang="en-US" sz="2700" dirty="0">
                <a:solidFill>
                  <a:srgbClr val="696464"/>
                </a:solidFill>
                <a:effectLst/>
              </a:rPr>
            </a:br>
            <a:r>
              <a:rPr lang="en-US" sz="4400" i="1" dirty="0">
                <a:solidFill>
                  <a:srgbClr val="696464"/>
                </a:solidFill>
                <a:effectLst/>
              </a:rPr>
              <a:t/>
            </a:r>
            <a:br>
              <a:rPr lang="en-US" sz="4400" i="1" dirty="0">
                <a:solidFill>
                  <a:srgbClr val="696464"/>
                </a:solidFill>
                <a:effectLst/>
              </a:rPr>
            </a:br>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655233" cy="1295400"/>
          </a:xfrm>
          <a:prstGeom prst="rect">
            <a:avLst/>
          </a:prstGeom>
        </p:spPr>
      </p:pic>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1524000"/>
            <a:ext cx="7696200" cy="4267200"/>
          </a:xfrm>
          <a:prstGeom prst="rect">
            <a:avLst/>
          </a:prstGeom>
        </p:spPr>
      </p:pic>
    </p:spTree>
    <p:extLst>
      <p:ext uri="{BB962C8B-B14F-4D97-AF65-F5344CB8AC3E}">
        <p14:creationId xmlns:p14="http://schemas.microsoft.com/office/powerpoint/2010/main" val="2286908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p:spPr>
      </p:pic>
      <p:sp>
        <p:nvSpPr>
          <p:cNvPr id="3" name="Title 2"/>
          <p:cNvSpPr>
            <a:spLocks noGrp="1"/>
          </p:cNvSpPr>
          <p:nvPr>
            <p:ph type="title"/>
          </p:nvPr>
        </p:nvSpPr>
        <p:spPr>
          <a:xfrm>
            <a:off x="1600200" y="152400"/>
            <a:ext cx="7010400" cy="1219200"/>
          </a:xfrm>
        </p:spPr>
        <p:txBody>
          <a:bodyPr>
            <a:normAutofit fontScale="90000"/>
          </a:bodyPr>
          <a:lstStyle/>
          <a:p>
            <a:pPr marL="365760" lvl="0" indent="-256032" algn="ctr">
              <a:lnSpc>
                <a:spcPct val="150000"/>
              </a:lnSpc>
              <a:spcBef>
                <a:spcPts val="400"/>
              </a:spcBef>
            </a:pPr>
            <a:r>
              <a:rPr lang="en-US" sz="2700" dirty="0" smtClean="0">
                <a:solidFill>
                  <a:srgbClr val="696464"/>
                </a:solidFill>
                <a:effectLst/>
                <a:ea typeface="+mn-ea"/>
                <a:cs typeface="+mn-cs"/>
              </a:rPr>
              <a:t/>
            </a:r>
            <a:br>
              <a:rPr lang="en-US" sz="2700" dirty="0" smtClean="0">
                <a:solidFill>
                  <a:srgbClr val="696464"/>
                </a:solidFill>
                <a:effectLst/>
                <a:ea typeface="+mn-ea"/>
                <a:cs typeface="+mn-cs"/>
              </a:rPr>
            </a:br>
            <a:endParaRPr lang="en-US" dirty="0"/>
          </a:p>
        </p:txBody>
      </p:sp>
      <p:sp>
        <p:nvSpPr>
          <p:cNvPr id="6" name="TextBox 5"/>
          <p:cNvSpPr txBox="1"/>
          <p:nvPr/>
        </p:nvSpPr>
        <p:spPr>
          <a:xfrm>
            <a:off x="228600" y="1573851"/>
            <a:ext cx="8229600" cy="4493538"/>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3000" dirty="0">
                <a:solidFill>
                  <a:schemeClr val="bg2"/>
                </a:solidFill>
              </a:rPr>
              <a:t>District employees are designated as financial disclosure filers by their respective agencies</a:t>
            </a:r>
          </a:p>
          <a:p>
            <a:r>
              <a:rPr lang="en-US" sz="3000" dirty="0" smtClean="0">
                <a:solidFill>
                  <a:schemeClr val="bg2"/>
                </a:solidFill>
              </a:rPr>
              <a:t>     -</a:t>
            </a:r>
            <a:r>
              <a:rPr lang="en-US" sz="3000" b="1" dirty="0" smtClean="0">
                <a:solidFill>
                  <a:schemeClr val="bg2"/>
                </a:solidFill>
              </a:rPr>
              <a:t>BEGA </a:t>
            </a:r>
            <a:r>
              <a:rPr lang="en-US" sz="3000" b="1" dirty="0">
                <a:solidFill>
                  <a:schemeClr val="bg2"/>
                </a:solidFill>
              </a:rPr>
              <a:t>has no part in the initial </a:t>
            </a:r>
            <a:r>
              <a:rPr lang="en-US" sz="3000" b="1" dirty="0" smtClean="0">
                <a:solidFill>
                  <a:schemeClr val="bg2"/>
                </a:solidFill>
              </a:rPr>
              <a:t>	designation</a:t>
            </a:r>
          </a:p>
          <a:p>
            <a:endParaRPr lang="en-US" sz="3000" b="1" dirty="0">
              <a:solidFill>
                <a:schemeClr val="bg2"/>
              </a:solidFill>
            </a:endParaRPr>
          </a:p>
          <a:p>
            <a:pPr marL="285750" indent="-285750">
              <a:buClr>
                <a:schemeClr val="accent1"/>
              </a:buClr>
              <a:buFont typeface="Arial" panose="020B0604020202020204" pitchFamily="34" charset="0"/>
              <a:buChar char="•"/>
            </a:pPr>
            <a:r>
              <a:rPr lang="en-US" sz="3000" dirty="0">
                <a:solidFill>
                  <a:schemeClr val="bg2"/>
                </a:solidFill>
              </a:rPr>
              <a:t>Designation determinations are made by reviewing an employees job duties and salary</a:t>
            </a:r>
          </a:p>
          <a:p>
            <a:pPr defTabSz="457200"/>
            <a:r>
              <a:rPr lang="en-US" sz="1600" dirty="0">
                <a:solidFill>
                  <a:schemeClr val="bg2"/>
                </a:solidFill>
              </a:rPr>
              <a:t> </a:t>
            </a:r>
            <a:r>
              <a:rPr lang="en-US" sz="1600" dirty="0" smtClean="0">
                <a:solidFill>
                  <a:schemeClr val="bg2"/>
                </a:solidFill>
              </a:rPr>
              <a:t>    </a:t>
            </a:r>
            <a:endParaRPr lang="en-US" sz="1600" b="1" u="sng" dirty="0">
              <a:solidFill>
                <a:schemeClr val="bg2"/>
              </a:solidFill>
            </a:endParaRPr>
          </a:p>
        </p:txBody>
      </p:sp>
      <p:sp>
        <p:nvSpPr>
          <p:cNvPr id="7" name="Rectangle 6"/>
          <p:cNvSpPr/>
          <p:nvPr/>
        </p:nvSpPr>
        <p:spPr>
          <a:xfrm>
            <a:off x="1524000" y="373522"/>
            <a:ext cx="6629400" cy="1200329"/>
          </a:xfrm>
          <a:prstGeom prst="rect">
            <a:avLst/>
          </a:prstGeom>
        </p:spPr>
        <p:txBody>
          <a:bodyPr wrap="square">
            <a:spAutoFit/>
          </a:bodyPr>
          <a:lstStyle/>
          <a:p>
            <a:r>
              <a:rPr lang="en-US" sz="2400" dirty="0">
                <a:solidFill>
                  <a:srgbClr val="696464"/>
                </a:solidFill>
              </a:rPr>
              <a:t>PART 2: Ethics </a:t>
            </a:r>
            <a:r>
              <a:rPr lang="en-US" sz="2400" dirty="0" smtClean="0">
                <a:solidFill>
                  <a:srgbClr val="696464"/>
                </a:solidFill>
              </a:rPr>
              <a:t>Counselor Responsibilities – </a:t>
            </a:r>
            <a:r>
              <a:rPr lang="en-US" sz="2400" i="1" dirty="0" smtClean="0">
                <a:solidFill>
                  <a:srgbClr val="696464"/>
                </a:solidFill>
              </a:rPr>
              <a:t>Filer Designation Process</a:t>
            </a:r>
            <a:r>
              <a:rPr lang="en-US" sz="2400" dirty="0">
                <a:solidFill>
                  <a:srgbClr val="696464"/>
                </a:solidFill>
              </a:rPr>
              <a:t/>
            </a:r>
            <a:br>
              <a:rPr lang="en-US" sz="2400" dirty="0">
                <a:solidFill>
                  <a:srgbClr val="696464"/>
                </a:solidFill>
              </a:rPr>
            </a:br>
            <a:endParaRPr lang="en-US" sz="2400" dirty="0"/>
          </a:p>
        </p:txBody>
      </p:sp>
    </p:spTree>
    <p:extLst>
      <p:ext uri="{BB962C8B-B14F-4D97-AF65-F5344CB8AC3E}">
        <p14:creationId xmlns:p14="http://schemas.microsoft.com/office/powerpoint/2010/main" val="2444021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defTabSz="457200"/>
            <a:r>
              <a:rPr lang="en-US" sz="1600" b="1" dirty="0">
                <a:solidFill>
                  <a:schemeClr val="bg2"/>
                </a:solidFill>
              </a:rPr>
              <a:t>Public Financial Disclosure Statement Filer</a:t>
            </a:r>
            <a:r>
              <a:rPr lang="en-US" sz="1600" dirty="0">
                <a:solidFill>
                  <a:schemeClr val="bg2"/>
                </a:solidFill>
              </a:rPr>
              <a:t>: all public officials and                            	certain board members and commission members </a:t>
            </a:r>
          </a:p>
          <a:p>
            <a:pPr marL="109728" indent="0">
              <a:buNone/>
            </a:pPr>
            <a:r>
              <a:rPr lang="en-US" sz="1600" dirty="0">
                <a:solidFill>
                  <a:schemeClr val="bg2"/>
                </a:solidFill>
              </a:rPr>
              <a:t>     -</a:t>
            </a:r>
            <a:r>
              <a:rPr lang="en-US" sz="1600" b="1" dirty="0">
                <a:solidFill>
                  <a:schemeClr val="bg2"/>
                </a:solidFill>
              </a:rPr>
              <a:t>Public Financial Disclosure Statement Filer: </a:t>
            </a:r>
          </a:p>
          <a:p>
            <a:pPr marL="109728" indent="0">
              <a:buNone/>
            </a:pPr>
            <a:r>
              <a:rPr lang="en-US" sz="1600" dirty="0">
                <a:solidFill>
                  <a:schemeClr val="bg2"/>
                </a:solidFill>
              </a:rPr>
              <a:t>	</a:t>
            </a:r>
            <a:r>
              <a:rPr lang="en-US" sz="1400" dirty="0">
                <a:solidFill>
                  <a:schemeClr val="bg2"/>
                </a:solidFill>
              </a:rPr>
              <a:t>1. any employee who, as a part of his or her job duties, makes 	decisions or </a:t>
            </a:r>
            <a:r>
              <a:rPr lang="en-US" sz="1400" dirty="0" smtClean="0">
                <a:solidFill>
                  <a:schemeClr val="bg2"/>
                </a:solidFill>
              </a:rPr>
              <a:t>	participates </a:t>
            </a:r>
            <a:r>
              <a:rPr lang="en-US" sz="1400" dirty="0">
                <a:solidFill>
                  <a:schemeClr val="bg2"/>
                </a:solidFill>
              </a:rPr>
              <a:t>substantially in areas of </a:t>
            </a:r>
            <a:r>
              <a:rPr lang="en-US" sz="1400" i="1" dirty="0">
                <a:solidFill>
                  <a:schemeClr val="bg2"/>
                </a:solidFill>
              </a:rPr>
              <a:t>contracting</a:t>
            </a:r>
            <a:r>
              <a:rPr lang="en-US" sz="1400" dirty="0">
                <a:solidFill>
                  <a:schemeClr val="bg2"/>
                </a:solidFill>
              </a:rPr>
              <a:t>, </a:t>
            </a:r>
            <a:r>
              <a:rPr lang="en-US" sz="1400" i="1" dirty="0" smtClean="0">
                <a:solidFill>
                  <a:schemeClr val="bg2"/>
                </a:solidFill>
              </a:rPr>
              <a:t>procurement</a:t>
            </a:r>
            <a:r>
              <a:rPr lang="en-US" sz="1400" dirty="0">
                <a:solidFill>
                  <a:schemeClr val="bg2"/>
                </a:solidFill>
              </a:rPr>
              <a:t>, </a:t>
            </a:r>
            <a:r>
              <a:rPr lang="en-US" sz="1400" i="1" dirty="0">
                <a:solidFill>
                  <a:schemeClr val="bg2"/>
                </a:solidFill>
              </a:rPr>
              <a:t>administration </a:t>
            </a:r>
            <a:r>
              <a:rPr lang="en-US" sz="1400" i="1" dirty="0" smtClean="0">
                <a:solidFill>
                  <a:schemeClr val="bg2"/>
                </a:solidFill>
              </a:rPr>
              <a:t>	of </a:t>
            </a:r>
            <a:r>
              <a:rPr lang="en-US" sz="1400" i="1" dirty="0">
                <a:solidFill>
                  <a:schemeClr val="bg2"/>
                </a:solidFill>
              </a:rPr>
              <a:t>grants or subsidies</a:t>
            </a:r>
            <a:r>
              <a:rPr lang="en-US" sz="1400" dirty="0">
                <a:solidFill>
                  <a:schemeClr val="bg2"/>
                </a:solidFill>
              </a:rPr>
              <a:t>, </a:t>
            </a:r>
            <a:r>
              <a:rPr lang="en-US" sz="1400" i="1" dirty="0">
                <a:solidFill>
                  <a:schemeClr val="bg2"/>
                </a:solidFill>
              </a:rPr>
              <a:t>developing </a:t>
            </a:r>
            <a:r>
              <a:rPr lang="en-US" sz="1400" i="1" dirty="0" smtClean="0">
                <a:solidFill>
                  <a:schemeClr val="bg2"/>
                </a:solidFill>
              </a:rPr>
              <a:t>policies</a:t>
            </a:r>
            <a:r>
              <a:rPr lang="en-US" sz="1400" dirty="0">
                <a:solidFill>
                  <a:schemeClr val="bg2"/>
                </a:solidFill>
              </a:rPr>
              <a:t>, </a:t>
            </a:r>
            <a:r>
              <a:rPr lang="en-US" sz="1400" i="1" dirty="0">
                <a:solidFill>
                  <a:schemeClr val="bg2"/>
                </a:solidFill>
              </a:rPr>
              <a:t>land use 	planning</a:t>
            </a:r>
            <a:r>
              <a:rPr lang="en-US" sz="1400" dirty="0">
                <a:solidFill>
                  <a:schemeClr val="bg2"/>
                </a:solidFill>
              </a:rPr>
              <a:t>, </a:t>
            </a:r>
            <a:r>
              <a:rPr lang="en-US" sz="1400" dirty="0" smtClean="0">
                <a:solidFill>
                  <a:schemeClr val="bg2"/>
                </a:solidFill>
              </a:rPr>
              <a:t>	</a:t>
            </a:r>
            <a:r>
              <a:rPr lang="en-US" sz="1400" i="1" dirty="0" smtClean="0">
                <a:solidFill>
                  <a:schemeClr val="bg2"/>
                </a:solidFill>
              </a:rPr>
              <a:t>inspecting</a:t>
            </a:r>
            <a:r>
              <a:rPr lang="en-US" sz="1400" dirty="0">
                <a:solidFill>
                  <a:schemeClr val="bg2"/>
                </a:solidFill>
              </a:rPr>
              <a:t>, </a:t>
            </a:r>
            <a:r>
              <a:rPr lang="en-US" sz="1400" dirty="0" smtClean="0">
                <a:solidFill>
                  <a:schemeClr val="bg2"/>
                </a:solidFill>
              </a:rPr>
              <a:t>	</a:t>
            </a:r>
            <a:r>
              <a:rPr lang="en-US" sz="1400" i="1" dirty="0" smtClean="0">
                <a:solidFill>
                  <a:schemeClr val="bg2"/>
                </a:solidFill>
              </a:rPr>
              <a:t>licensing</a:t>
            </a:r>
            <a:r>
              <a:rPr lang="en-US" sz="1400" dirty="0">
                <a:solidFill>
                  <a:schemeClr val="bg2"/>
                </a:solidFill>
              </a:rPr>
              <a:t>, </a:t>
            </a:r>
            <a:r>
              <a:rPr lang="en-US" sz="1400" i="1" dirty="0">
                <a:solidFill>
                  <a:schemeClr val="bg2"/>
                </a:solidFill>
              </a:rPr>
              <a:t>regulating</a:t>
            </a:r>
            <a:r>
              <a:rPr lang="en-US" sz="1400" dirty="0">
                <a:solidFill>
                  <a:schemeClr val="bg2"/>
                </a:solidFill>
              </a:rPr>
              <a:t>, or </a:t>
            </a:r>
            <a:r>
              <a:rPr lang="en-US" sz="1400" i="1" dirty="0" smtClean="0">
                <a:solidFill>
                  <a:schemeClr val="bg2"/>
                </a:solidFill>
              </a:rPr>
              <a:t>auditing</a:t>
            </a:r>
            <a:r>
              <a:rPr lang="en-US" sz="1400" dirty="0">
                <a:solidFill>
                  <a:schemeClr val="bg2"/>
                </a:solidFill>
              </a:rPr>
              <a:t>, or </a:t>
            </a:r>
            <a:r>
              <a:rPr lang="en-US" sz="1400" b="1" i="1" dirty="0">
                <a:solidFill>
                  <a:schemeClr val="bg2"/>
                </a:solidFill>
              </a:rPr>
              <a:t>acts in areas of </a:t>
            </a:r>
            <a:r>
              <a:rPr lang="en-US" sz="1400" b="1" i="1" dirty="0" smtClean="0">
                <a:solidFill>
                  <a:schemeClr val="bg2"/>
                </a:solidFill>
              </a:rPr>
              <a:t>responsibility </a:t>
            </a:r>
            <a:r>
              <a:rPr lang="en-US" sz="1400" b="1" i="1" dirty="0">
                <a:solidFill>
                  <a:schemeClr val="bg2"/>
                </a:solidFill>
              </a:rPr>
              <a:t>that may create </a:t>
            </a:r>
            <a:r>
              <a:rPr lang="en-US" sz="1400" b="1" i="1" dirty="0" smtClean="0">
                <a:solidFill>
                  <a:schemeClr val="bg2"/>
                </a:solidFill>
              </a:rPr>
              <a:t>	a </a:t>
            </a:r>
            <a:r>
              <a:rPr lang="en-US" sz="1400" b="1" i="1" dirty="0">
                <a:solidFill>
                  <a:schemeClr val="bg2"/>
                </a:solidFill>
              </a:rPr>
              <a:t>conflict of </a:t>
            </a:r>
            <a:r>
              <a:rPr lang="en-US" sz="1400" b="1" i="1" dirty="0" smtClean="0">
                <a:solidFill>
                  <a:schemeClr val="bg2"/>
                </a:solidFill>
              </a:rPr>
              <a:t>interest </a:t>
            </a:r>
            <a:r>
              <a:rPr lang="en-US" sz="1400" b="1" i="1" dirty="0">
                <a:solidFill>
                  <a:schemeClr val="bg2"/>
                </a:solidFill>
              </a:rPr>
              <a:t>or the appearance 	of a </a:t>
            </a:r>
            <a:r>
              <a:rPr lang="en-US" sz="1400" b="1" i="1" dirty="0" smtClean="0">
                <a:solidFill>
                  <a:schemeClr val="bg2"/>
                </a:solidFill>
              </a:rPr>
              <a:t>conflict </a:t>
            </a:r>
            <a:r>
              <a:rPr lang="en-US" sz="1400" b="1" i="1" dirty="0">
                <a:solidFill>
                  <a:schemeClr val="bg2"/>
                </a:solidFill>
              </a:rPr>
              <a:t>of interest</a:t>
            </a:r>
            <a:r>
              <a:rPr lang="en-US" sz="1400" b="1" dirty="0">
                <a:solidFill>
                  <a:schemeClr val="bg2"/>
                </a:solidFill>
              </a:rPr>
              <a:t>.</a:t>
            </a:r>
          </a:p>
          <a:p>
            <a:pPr marL="109728" indent="0">
              <a:buNone/>
            </a:pPr>
            <a:r>
              <a:rPr lang="en-US" sz="1400" dirty="0" smtClean="0">
                <a:solidFill>
                  <a:schemeClr val="bg2"/>
                </a:solidFill>
              </a:rPr>
              <a:t>     </a:t>
            </a:r>
            <a:r>
              <a:rPr lang="en-US" sz="1400" dirty="0">
                <a:solidFill>
                  <a:schemeClr val="bg2"/>
                </a:solidFill>
              </a:rPr>
              <a:t>	 </a:t>
            </a:r>
            <a:r>
              <a:rPr lang="en-US" sz="1400" b="1" u="sng" dirty="0">
                <a:solidFill>
                  <a:schemeClr val="bg2"/>
                </a:solidFill>
              </a:rPr>
              <a:t>AND</a:t>
            </a:r>
          </a:p>
          <a:p>
            <a:pPr lvl="2"/>
            <a:r>
              <a:rPr lang="en-US" sz="1400" dirty="0">
                <a:solidFill>
                  <a:schemeClr val="bg2"/>
                </a:solidFill>
              </a:rPr>
              <a:t>2. Who is paid at a rate of Excepted Service 9 or above  </a:t>
            </a:r>
            <a:endParaRPr lang="en-US" sz="1400" dirty="0" smtClean="0">
              <a:solidFill>
                <a:schemeClr val="bg2"/>
              </a:solidFill>
            </a:endParaRPr>
          </a:p>
          <a:p>
            <a:pPr lvl="2"/>
            <a:r>
              <a:rPr lang="en-US" sz="1400" dirty="0" smtClean="0">
                <a:solidFill>
                  <a:schemeClr val="bg2"/>
                </a:solidFill>
              </a:rPr>
              <a:t>     </a:t>
            </a:r>
            <a:r>
              <a:rPr lang="en-US" sz="1400" dirty="0">
                <a:solidFill>
                  <a:schemeClr val="bg2"/>
                </a:solidFill>
              </a:rPr>
              <a:t>	  </a:t>
            </a:r>
            <a:endParaRPr lang="en-US" sz="1400" b="1" dirty="0">
              <a:solidFill>
                <a:schemeClr val="bg2"/>
              </a:solidFill>
            </a:endParaRPr>
          </a:p>
          <a:p>
            <a:pPr lvl="2"/>
            <a:r>
              <a:rPr lang="en-US" sz="1400" b="1" dirty="0">
                <a:solidFill>
                  <a:schemeClr val="bg2"/>
                </a:solidFill>
              </a:rPr>
              <a:t>Note: Last FDS season this threshold salary </a:t>
            </a:r>
            <a:r>
              <a:rPr lang="en-US" sz="1400" b="1" dirty="0" smtClean="0">
                <a:solidFill>
                  <a:schemeClr val="bg2"/>
                </a:solidFill>
              </a:rPr>
              <a:t>(Excepted Service 9) was </a:t>
            </a:r>
            <a:r>
              <a:rPr lang="en-US" sz="1400" b="1" dirty="0">
                <a:solidFill>
                  <a:schemeClr val="bg2"/>
                </a:solidFill>
              </a:rPr>
              <a:t>$101,296 but this season the salary threshold is $104,335.</a:t>
            </a:r>
          </a:p>
          <a:p>
            <a:pPr marL="914400" lvl="2" indent="0">
              <a:buNone/>
            </a:pPr>
            <a:endParaRPr lang="en-US" sz="1400" b="1" dirty="0" smtClean="0">
              <a:solidFill>
                <a:schemeClr val="bg2"/>
              </a:solidFill>
            </a:endParaRPr>
          </a:p>
          <a:p>
            <a:pPr marL="914400" lvl="2" indent="0">
              <a:buNone/>
            </a:pPr>
            <a:r>
              <a:rPr lang="en-US" sz="1400" b="1" dirty="0" smtClean="0">
                <a:solidFill>
                  <a:schemeClr val="bg2"/>
                </a:solidFill>
              </a:rPr>
              <a:t>Note: The </a:t>
            </a:r>
            <a:r>
              <a:rPr lang="en-US" sz="1400" b="1" dirty="0">
                <a:solidFill>
                  <a:schemeClr val="bg2"/>
                </a:solidFill>
              </a:rPr>
              <a:t>financial disclosure statements of public filers are made public on the BEGA website and only the home addresses are redacted.</a:t>
            </a:r>
            <a:r>
              <a:rPr lang="en-US" sz="1500" b="1" dirty="0">
                <a:solidFill>
                  <a:schemeClr val="bg2"/>
                </a:solidFill>
              </a:rPr>
              <a:t> </a:t>
            </a:r>
          </a:p>
          <a:p>
            <a:endParaRPr lang="en-US" dirty="0"/>
          </a:p>
        </p:txBody>
      </p:sp>
      <p:sp>
        <p:nvSpPr>
          <p:cNvPr id="3" name="Title 2"/>
          <p:cNvSpPr>
            <a:spLocks noGrp="1"/>
          </p:cNvSpPr>
          <p:nvPr>
            <p:ph type="title"/>
          </p:nvPr>
        </p:nvSpPr>
        <p:spPr>
          <a:xfrm>
            <a:off x="457200" y="304800"/>
            <a:ext cx="8229600" cy="1143000"/>
          </a:xfrm>
        </p:spPr>
        <p:txBody>
          <a:bodyPr>
            <a:normAutofit/>
          </a:bodyPr>
          <a:lstStyle/>
          <a:p>
            <a:r>
              <a:rPr lang="en-US" sz="3000" b="0" dirty="0" smtClean="0">
                <a:solidFill>
                  <a:schemeClr val="bg2"/>
                </a:solidFill>
              </a:rPr>
              <a:t>PART </a:t>
            </a:r>
            <a:r>
              <a:rPr lang="en-US" sz="3000" b="0" dirty="0">
                <a:solidFill>
                  <a:schemeClr val="bg2"/>
                </a:solidFill>
              </a:rPr>
              <a:t>2: Ethics </a:t>
            </a:r>
            <a:r>
              <a:rPr lang="en-US" sz="3000" b="0" dirty="0" smtClean="0">
                <a:solidFill>
                  <a:schemeClr val="bg2"/>
                </a:solidFill>
              </a:rPr>
              <a:t>Counselor </a:t>
            </a:r>
            <a:r>
              <a:rPr lang="en-US" sz="3000" b="0" dirty="0">
                <a:solidFill>
                  <a:schemeClr val="bg2"/>
                </a:solidFill>
              </a:rPr>
              <a:t>Responsibilities </a:t>
            </a:r>
            <a:r>
              <a:rPr lang="en-US" sz="3000" b="0" dirty="0" smtClean="0">
                <a:solidFill>
                  <a:schemeClr val="bg2"/>
                </a:solidFill>
              </a:rPr>
              <a:t>– </a:t>
            </a:r>
            <a:r>
              <a:rPr lang="en-US" sz="3000" b="0" i="1" dirty="0">
                <a:solidFill>
                  <a:schemeClr val="bg2"/>
                </a:solidFill>
              </a:rPr>
              <a:t>Filer </a:t>
            </a:r>
            <a:r>
              <a:rPr lang="en-US" sz="3000" b="0" i="1" dirty="0" smtClean="0">
                <a:solidFill>
                  <a:schemeClr val="bg2"/>
                </a:solidFill>
              </a:rPr>
              <a:t>Designation Process</a:t>
            </a:r>
            <a:endParaRPr lang="en-US" sz="3000" dirty="0"/>
          </a:p>
        </p:txBody>
      </p:sp>
    </p:spTree>
    <p:extLst>
      <p:ext uri="{BB962C8B-B14F-4D97-AF65-F5344CB8AC3E}">
        <p14:creationId xmlns:p14="http://schemas.microsoft.com/office/powerpoint/2010/main" val="249846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800100" lvl="3" indent="-342900">
              <a:buClr>
                <a:schemeClr val="accent1"/>
              </a:buClr>
              <a:buFont typeface="Arial" panose="020B0604020202020204" pitchFamily="34" charset="0"/>
              <a:buChar char="•"/>
            </a:pPr>
            <a:r>
              <a:rPr lang="en-US" b="1" dirty="0">
                <a:solidFill>
                  <a:schemeClr val="bg2"/>
                </a:solidFill>
              </a:rPr>
              <a:t>Confidential Financial Disclosure Statement Filer</a:t>
            </a:r>
          </a:p>
          <a:p>
            <a:pPr marL="1319213" lvl="4" indent="-342900">
              <a:buClrTx/>
              <a:buFont typeface="+mj-lt"/>
              <a:buAutoNum type="arabicPeriod"/>
            </a:pPr>
            <a:r>
              <a:rPr lang="en-US" sz="1600" dirty="0" smtClean="0">
                <a:solidFill>
                  <a:schemeClr val="bg2"/>
                </a:solidFill>
              </a:rPr>
              <a:t>Any </a:t>
            </a:r>
            <a:r>
              <a:rPr lang="en-US" sz="1600" dirty="0">
                <a:solidFill>
                  <a:schemeClr val="bg2"/>
                </a:solidFill>
              </a:rPr>
              <a:t>employee who, as a part of his or her job duties, makes decisions or participates substantially in areas of contracting, procurement, administration of grants or subsidies, developing policies, land use planning, inspecting, licensing, regulating, or auditing, </a:t>
            </a:r>
            <a:r>
              <a:rPr lang="en-US" sz="1600" b="1" u="sng" dirty="0">
                <a:solidFill>
                  <a:schemeClr val="bg2"/>
                </a:solidFill>
              </a:rPr>
              <a:t>or acts in areas of responsibility that may create a conflict of interest or the appearance of a conflict of </a:t>
            </a:r>
            <a:r>
              <a:rPr lang="en-US" sz="1600" b="1" u="sng" dirty="0" smtClean="0">
                <a:solidFill>
                  <a:schemeClr val="bg2"/>
                </a:solidFill>
              </a:rPr>
              <a:t>interest</a:t>
            </a:r>
          </a:p>
          <a:p>
            <a:pPr marL="1257300" lvl="4" indent="-342900">
              <a:buAutoNum type="arabicPeriod"/>
            </a:pPr>
            <a:endParaRPr lang="en-US" b="1" u="sng" dirty="0" smtClean="0">
              <a:solidFill>
                <a:schemeClr val="bg2"/>
              </a:solidFill>
            </a:endParaRPr>
          </a:p>
          <a:p>
            <a:pPr marL="1257300" lvl="4" indent="-342900">
              <a:buAutoNum type="arabicPeriod"/>
            </a:pPr>
            <a:r>
              <a:rPr lang="en-US" b="1" u="sng" dirty="0" smtClean="0">
                <a:solidFill>
                  <a:schemeClr val="bg2"/>
                </a:solidFill>
              </a:rPr>
              <a:t>And</a:t>
            </a:r>
          </a:p>
          <a:p>
            <a:pPr marL="1257300" lvl="4" indent="-342900">
              <a:buAutoNum type="arabicPeriod"/>
            </a:pPr>
            <a:endParaRPr lang="en-US" sz="1600" b="1" u="sng" dirty="0" smtClean="0">
              <a:solidFill>
                <a:schemeClr val="bg2"/>
              </a:solidFill>
            </a:endParaRPr>
          </a:p>
          <a:p>
            <a:pPr marL="1028700" lvl="4" indent="-290513">
              <a:buAutoNum type="arabicPeriod"/>
            </a:pPr>
            <a:r>
              <a:rPr lang="en-US" sz="1600" b="1" dirty="0" smtClean="0">
                <a:solidFill>
                  <a:schemeClr val="bg2"/>
                </a:solidFill>
              </a:rPr>
              <a:t>2.  </a:t>
            </a:r>
            <a:r>
              <a:rPr lang="en-US" sz="1600" dirty="0" smtClean="0">
                <a:solidFill>
                  <a:schemeClr val="bg2"/>
                </a:solidFill>
              </a:rPr>
              <a:t>Who </a:t>
            </a:r>
            <a:r>
              <a:rPr lang="en-US" sz="1600" dirty="0">
                <a:solidFill>
                  <a:schemeClr val="bg2"/>
                </a:solidFill>
              </a:rPr>
              <a:t>is paid at a rate </a:t>
            </a:r>
            <a:r>
              <a:rPr lang="en-US" sz="1600" b="1" i="1" dirty="0">
                <a:solidFill>
                  <a:schemeClr val="bg2"/>
                </a:solidFill>
              </a:rPr>
              <a:t>below</a:t>
            </a:r>
            <a:r>
              <a:rPr lang="en-US" sz="1600" dirty="0">
                <a:solidFill>
                  <a:schemeClr val="bg2"/>
                </a:solidFill>
              </a:rPr>
              <a:t> </a:t>
            </a:r>
            <a:r>
              <a:rPr lang="en-US" sz="1600" dirty="0" smtClean="0">
                <a:solidFill>
                  <a:schemeClr val="bg2"/>
                </a:solidFill>
              </a:rPr>
              <a:t> Excepted </a:t>
            </a:r>
            <a:r>
              <a:rPr lang="en-US" sz="1600" dirty="0">
                <a:solidFill>
                  <a:schemeClr val="bg2"/>
                </a:solidFill>
              </a:rPr>
              <a:t>Service 9 </a:t>
            </a:r>
            <a:r>
              <a:rPr lang="en-US" sz="1600" dirty="0" smtClean="0">
                <a:solidFill>
                  <a:schemeClr val="bg2"/>
                </a:solidFill>
              </a:rPr>
              <a:t>($104,335 for 2018)</a:t>
            </a:r>
          </a:p>
          <a:p>
            <a:pPr marL="1028700" lvl="4" indent="-290513">
              <a:buAutoNum type="arabicPeriod"/>
            </a:pPr>
            <a:endParaRPr lang="en-US" sz="1600" b="1" dirty="0" smtClean="0">
              <a:solidFill>
                <a:schemeClr val="bg2"/>
              </a:solidFill>
            </a:endParaRPr>
          </a:p>
          <a:p>
            <a:pPr marL="1200150" lvl="4" indent="-285750">
              <a:buClrTx/>
              <a:buFont typeface="Wingdings" panose="05000000000000000000" pitchFamily="2" charset="2"/>
              <a:buChar char="§"/>
            </a:pPr>
            <a:r>
              <a:rPr lang="en-US" b="1" dirty="0" smtClean="0">
                <a:solidFill>
                  <a:schemeClr val="bg2"/>
                </a:solidFill>
              </a:rPr>
              <a:t>Note: The </a:t>
            </a:r>
            <a:r>
              <a:rPr lang="en-US" b="1" dirty="0">
                <a:solidFill>
                  <a:schemeClr val="bg2"/>
                </a:solidFill>
              </a:rPr>
              <a:t>financial disclosure </a:t>
            </a:r>
            <a:r>
              <a:rPr lang="en-US" b="1" dirty="0" smtClean="0">
                <a:solidFill>
                  <a:schemeClr val="bg2"/>
                </a:solidFill>
              </a:rPr>
              <a:t>statements </a:t>
            </a:r>
            <a:r>
              <a:rPr lang="en-US" b="1" dirty="0">
                <a:solidFill>
                  <a:schemeClr val="bg2"/>
                </a:solidFill>
              </a:rPr>
              <a:t>of </a:t>
            </a:r>
            <a:r>
              <a:rPr lang="en-US" b="1" dirty="0" smtClean="0">
                <a:solidFill>
                  <a:schemeClr val="bg2"/>
                </a:solidFill>
              </a:rPr>
              <a:t>confidential filers are not published on </a:t>
            </a:r>
            <a:r>
              <a:rPr lang="en-US" b="1" dirty="0">
                <a:solidFill>
                  <a:schemeClr val="bg2"/>
                </a:solidFill>
              </a:rPr>
              <a:t>the BEGA </a:t>
            </a:r>
            <a:r>
              <a:rPr lang="en-US" b="1" dirty="0" smtClean="0">
                <a:solidFill>
                  <a:schemeClr val="bg2"/>
                </a:solidFill>
              </a:rPr>
              <a:t>website; they are only reviewed within the filer’s agency</a:t>
            </a:r>
            <a:endParaRPr lang="en-US" b="1" u="sng" dirty="0" smtClean="0">
              <a:solidFill>
                <a:schemeClr val="bg2"/>
              </a:solidFill>
            </a:endParaRPr>
          </a:p>
        </p:txBody>
      </p:sp>
      <p:sp>
        <p:nvSpPr>
          <p:cNvPr id="3" name="Title 2"/>
          <p:cNvSpPr>
            <a:spLocks noGrp="1"/>
          </p:cNvSpPr>
          <p:nvPr>
            <p:ph type="title"/>
          </p:nvPr>
        </p:nvSpPr>
        <p:spPr>
          <a:xfrm>
            <a:off x="708950" y="304800"/>
            <a:ext cx="8229600" cy="1143000"/>
          </a:xfrm>
        </p:spPr>
        <p:txBody>
          <a:bodyPr>
            <a:normAutofit/>
          </a:bodyPr>
          <a:lstStyle/>
          <a:p>
            <a:pPr algn="ctr"/>
            <a:r>
              <a:rPr lang="en-US" sz="2400" b="0" dirty="0">
                <a:solidFill>
                  <a:schemeClr val="bg2"/>
                </a:solidFill>
              </a:rPr>
              <a:t>PART 2: Ethics </a:t>
            </a:r>
            <a:r>
              <a:rPr lang="en-US" sz="2400" b="0" dirty="0" smtClean="0">
                <a:solidFill>
                  <a:schemeClr val="bg2"/>
                </a:solidFill>
              </a:rPr>
              <a:t>Counselor </a:t>
            </a:r>
            <a:r>
              <a:rPr lang="en-US" sz="2400" b="0" dirty="0">
                <a:solidFill>
                  <a:schemeClr val="bg2"/>
                </a:solidFill>
              </a:rPr>
              <a:t>Responsibilities – </a:t>
            </a:r>
            <a:r>
              <a:rPr lang="en-US" sz="2400" b="0" i="1" dirty="0">
                <a:solidFill>
                  <a:schemeClr val="bg2"/>
                </a:solidFill>
              </a:rPr>
              <a:t>Filer Designation Process</a:t>
            </a:r>
            <a:endParaRPr lang="en-US" sz="2400" b="0" dirty="0">
              <a:solidFill>
                <a:schemeClr val="bg2"/>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792" y="0"/>
            <a:ext cx="1417901" cy="1109662"/>
          </a:xfrm>
        </p:spPr>
      </p:pic>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126407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352800"/>
          </a:xfrm>
        </p:spPr>
        <p:txBody>
          <a:bodyPr>
            <a:normAutofit/>
          </a:bodyPr>
          <a:lstStyle/>
          <a:p>
            <a:r>
              <a:rPr lang="en-US" sz="1800" dirty="0">
                <a:solidFill>
                  <a:schemeClr val="bg2"/>
                </a:solidFill>
              </a:rPr>
              <a:t>A District employee should only be designated to file a financial disclosure statement if that employee held a position that made them a eligible for designation </a:t>
            </a:r>
            <a:r>
              <a:rPr lang="en-US" sz="1800" b="1" dirty="0">
                <a:solidFill>
                  <a:schemeClr val="bg2"/>
                </a:solidFill>
              </a:rPr>
              <a:t>for more than thirty (30) days within the prior calendar </a:t>
            </a:r>
            <a:r>
              <a:rPr lang="en-US" sz="1800" b="1" dirty="0" smtClean="0">
                <a:solidFill>
                  <a:schemeClr val="bg2"/>
                </a:solidFill>
              </a:rPr>
              <a:t>year (January through December).</a:t>
            </a:r>
            <a:endParaRPr lang="en-US" sz="1800" b="1" dirty="0">
              <a:solidFill>
                <a:schemeClr val="bg2"/>
              </a:solidFill>
            </a:endParaRPr>
          </a:p>
          <a:p>
            <a:pPr lvl="1">
              <a:buFont typeface="Lucida Sans Unicode" panose="020B0602030504020204" pitchFamily="34" charset="0"/>
              <a:buChar char="⁻"/>
            </a:pPr>
            <a:r>
              <a:rPr lang="en-US" sz="1800" dirty="0" smtClean="0">
                <a:solidFill>
                  <a:schemeClr val="bg2"/>
                </a:solidFill>
              </a:rPr>
              <a:t>Because </a:t>
            </a:r>
            <a:r>
              <a:rPr lang="en-US" sz="1800" dirty="0">
                <a:solidFill>
                  <a:schemeClr val="bg2"/>
                </a:solidFill>
              </a:rPr>
              <a:t>the financial disclosure form is like taxes, in that it  </a:t>
            </a:r>
            <a:r>
              <a:rPr lang="en-US" sz="1800" dirty="0" smtClean="0">
                <a:solidFill>
                  <a:schemeClr val="bg2"/>
                </a:solidFill>
              </a:rPr>
              <a:t>    inquires </a:t>
            </a:r>
            <a:r>
              <a:rPr lang="en-US" sz="1800" dirty="0">
                <a:solidFill>
                  <a:schemeClr val="bg2"/>
                </a:solidFill>
              </a:rPr>
              <a:t>about information from the previous year, a new employee should not be designated to file </a:t>
            </a:r>
            <a:r>
              <a:rPr lang="en-US" sz="1800" dirty="0" smtClean="0">
                <a:solidFill>
                  <a:schemeClr val="bg2"/>
                </a:solidFill>
              </a:rPr>
              <a:t>in the </a:t>
            </a:r>
            <a:r>
              <a:rPr lang="en-US" sz="1800" dirty="0">
                <a:solidFill>
                  <a:schemeClr val="bg2"/>
                </a:solidFill>
              </a:rPr>
              <a:t>current </a:t>
            </a:r>
            <a:r>
              <a:rPr lang="en-US" sz="1800" dirty="0" smtClean="0">
                <a:solidFill>
                  <a:schemeClr val="bg2"/>
                </a:solidFill>
              </a:rPr>
              <a:t>filing season even </a:t>
            </a:r>
            <a:r>
              <a:rPr lang="en-US" sz="1800" dirty="0">
                <a:solidFill>
                  <a:schemeClr val="bg2"/>
                </a:solidFill>
              </a:rPr>
              <a:t>if that employee’s job duties align with filer job </a:t>
            </a:r>
            <a:r>
              <a:rPr lang="en-US" sz="1800" dirty="0" smtClean="0">
                <a:solidFill>
                  <a:schemeClr val="bg2"/>
                </a:solidFill>
              </a:rPr>
              <a:t>duties as defined in the Ethics Act</a:t>
            </a:r>
            <a:endParaRPr lang="en-US" sz="1800" dirty="0">
              <a:solidFill>
                <a:schemeClr val="bg2"/>
              </a:solidFill>
            </a:endParaRPr>
          </a:p>
          <a:p>
            <a:pPr lvl="1">
              <a:buFont typeface="Lucida Sans Unicode" panose="020B0602030504020204" pitchFamily="34" charset="0"/>
              <a:buChar char="⁻"/>
            </a:pPr>
            <a:r>
              <a:rPr lang="en-US" sz="1800" dirty="0" smtClean="0">
                <a:solidFill>
                  <a:schemeClr val="bg2"/>
                </a:solidFill>
              </a:rPr>
              <a:t>Any </a:t>
            </a:r>
            <a:r>
              <a:rPr lang="en-US" sz="1800" dirty="0">
                <a:solidFill>
                  <a:schemeClr val="bg2"/>
                </a:solidFill>
              </a:rPr>
              <a:t>new employee who did not work 30 days in the reporting year can be designated </a:t>
            </a:r>
            <a:r>
              <a:rPr lang="en-US" sz="1800" dirty="0" smtClean="0">
                <a:solidFill>
                  <a:schemeClr val="bg2"/>
                </a:solidFill>
              </a:rPr>
              <a:t>next year</a:t>
            </a:r>
            <a:endParaRPr lang="en-US" sz="1800" dirty="0">
              <a:solidFill>
                <a:schemeClr val="bg2"/>
              </a:solidFill>
            </a:endParaRPr>
          </a:p>
        </p:txBody>
      </p:sp>
      <p:sp>
        <p:nvSpPr>
          <p:cNvPr id="3" name="Title 2"/>
          <p:cNvSpPr>
            <a:spLocks noGrp="1"/>
          </p:cNvSpPr>
          <p:nvPr>
            <p:ph type="title"/>
          </p:nvPr>
        </p:nvSpPr>
        <p:spPr>
          <a:xfrm>
            <a:off x="762000" y="573331"/>
            <a:ext cx="8229600" cy="1143000"/>
          </a:xfrm>
        </p:spPr>
        <p:txBody>
          <a:bodyPr>
            <a:normAutofit/>
          </a:bodyPr>
          <a:lstStyle/>
          <a:p>
            <a:pPr algn="ctr"/>
            <a:r>
              <a:rPr lang="en-US" sz="2400" dirty="0">
                <a:solidFill>
                  <a:schemeClr val="bg2"/>
                </a:solidFill>
              </a:rPr>
              <a:t>PART 2: Ethics </a:t>
            </a:r>
            <a:r>
              <a:rPr lang="en-US" sz="2400" dirty="0" smtClean="0">
                <a:solidFill>
                  <a:schemeClr val="bg2"/>
                </a:solidFill>
              </a:rPr>
              <a:t>Counselor </a:t>
            </a:r>
            <a:r>
              <a:rPr lang="en-US" sz="2400" dirty="0">
                <a:solidFill>
                  <a:schemeClr val="bg2"/>
                </a:solidFill>
              </a:rPr>
              <a:t>Responsibilities – </a:t>
            </a:r>
            <a:r>
              <a:rPr lang="en-US" sz="2400" i="1" dirty="0">
                <a:solidFill>
                  <a:schemeClr val="bg2"/>
                </a:solidFill>
              </a:rPr>
              <a:t>Filer Designation Process</a:t>
            </a:r>
            <a:endParaRPr lang="en-US" sz="2400"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751668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rgbClr val="FFFFFF"/>
      </a:dk1>
      <a:lt1>
        <a:sysClr val="window" lastClr="FFFFFF"/>
      </a:lt1>
      <a:dk2>
        <a:srgbClr val="696464"/>
      </a:dk2>
      <a:lt2>
        <a:srgbClr val="E9E5DC"/>
      </a:lt2>
      <a:accent1>
        <a:srgbClr val="FF0000"/>
      </a:accent1>
      <a:accent2>
        <a:srgbClr val="FFFFF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12333</TotalTime>
  <Words>3563</Words>
  <Application>Microsoft Office PowerPoint</Application>
  <PresentationFormat>On-screen Show (4:3)</PresentationFormat>
  <Paragraphs>287</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       BEGA  Financial Disclosure Statement Designations, Processes and Filings</vt:lpstr>
      <vt:lpstr>   Presentation Contents </vt:lpstr>
      <vt:lpstr>PART 1: Background on Financial Disclosure</vt:lpstr>
      <vt:lpstr>PART 1: Background on Financial Disclosure Filing (cont’d)</vt:lpstr>
      <vt:lpstr>      PART 2: Ethics Counselor Responsibilities A Review of Financial Disclosure Documents and Procedures    </vt:lpstr>
      <vt:lpstr> </vt:lpstr>
      <vt:lpstr>PART 2: Ethics Counselor Responsibilities – Filer Designation Process</vt:lpstr>
      <vt:lpstr>PART 2: Ethics Counselor Responsibilities – Filer Designation Process</vt:lpstr>
      <vt:lpstr>PART 2: Ethics Counselor Responsibilities – Filer Designation Process</vt:lpstr>
      <vt:lpstr>PART 2: Ethics Counselor Responsibilities – Employee Appeals</vt:lpstr>
      <vt:lpstr>PART 2: Ethics Counselor Responsibilities –Who Does What During Filing Season </vt:lpstr>
      <vt:lpstr>Important Dates and Deadlines</vt:lpstr>
      <vt:lpstr>  PART 3: Filing Your Statement  Step by Step Guide to Filing the Financial Disclosure Form </vt:lpstr>
      <vt:lpstr>PART 3: Filing Your Statement – Who files?</vt:lpstr>
      <vt:lpstr> PART 3: Filing Your Statement – What am I filing?  </vt:lpstr>
      <vt:lpstr>PART 3: Filing Your Statement - What Am I Filing?: Important Notes</vt:lpstr>
      <vt:lpstr>PART 3: Filing Your Statement - What Am I Filing?: Important Notes</vt:lpstr>
      <vt:lpstr>PowerPoint Presentation</vt:lpstr>
      <vt:lpstr>Quick Note</vt:lpstr>
      <vt:lpstr>FDS Questions 1 &amp; 2 </vt:lpstr>
      <vt:lpstr>   FDS Questions 1 &amp; 2 (cont’d) BEGA TIP</vt:lpstr>
      <vt:lpstr>FDS Questions 3 &amp; 4</vt:lpstr>
      <vt:lpstr>Questions 3 &amp; 4 (cont’d)</vt:lpstr>
      <vt:lpstr>Question 3 &amp; 4 (cont’d) BEGA TIP</vt:lpstr>
      <vt:lpstr>FDS Questions 5 &amp; 6</vt:lpstr>
      <vt:lpstr>FDS Questions 7 &amp; 8</vt:lpstr>
      <vt:lpstr>Questions 7 &amp; 8 (cont’d)</vt:lpstr>
      <vt:lpstr>    FDS Questions 7 &amp; 8 (cont’d) BEGA TIP</vt:lpstr>
      <vt:lpstr>FDS Questions 9 &amp; 10</vt:lpstr>
      <vt:lpstr>FDS Questions 11 &amp; 12</vt:lpstr>
      <vt:lpstr>       FDS Questions 11 &amp; 12 (cont’d) BEGA TIP</vt:lpstr>
      <vt:lpstr>FDS Questions 13 &amp; 14</vt:lpstr>
      <vt:lpstr>  FDS Questions 13 &amp; 14 (cont’d)</vt:lpstr>
      <vt:lpstr>Questions 13 &amp; 14 (cont’d) BEGA TIP</vt:lpstr>
      <vt:lpstr>FDS Question 15</vt:lpstr>
      <vt:lpstr>FDS Question 15 (cont’d)</vt:lpstr>
      <vt:lpstr>FDS Question 15 (cont’d) BEGA TIP</vt:lpstr>
      <vt:lpstr>FDS Certification</vt:lpstr>
      <vt:lpstr>“   True, Correct, and Complete” FDS Forms</vt:lpstr>
      <vt:lpstr>Failing to File  </vt:lpstr>
      <vt:lpstr>FDS Updates</vt:lpstr>
      <vt:lpstr>Asia Stewart-Mitchell</vt:lpstr>
      <vt:lpstr>PowerPoint Presentation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DAY  FINANCIAL DISCLOSURE PRESENTATION</dc:title>
  <dc:creator>ServUS</dc:creator>
  <cp:lastModifiedBy>ServUS</cp:lastModifiedBy>
  <cp:revision>75</cp:revision>
  <cp:lastPrinted>2018-04-02T18:27:58Z</cp:lastPrinted>
  <dcterms:created xsi:type="dcterms:W3CDTF">2017-10-03T14:53:21Z</dcterms:created>
  <dcterms:modified xsi:type="dcterms:W3CDTF">2018-04-19T15:56:32Z</dcterms:modified>
</cp:coreProperties>
</file>